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4162" r:id="rId2"/>
  </p:sldMasterIdLst>
  <p:notesMasterIdLst>
    <p:notesMasterId r:id="rId104"/>
  </p:notesMasterIdLst>
  <p:handoutMasterIdLst>
    <p:handoutMasterId r:id="rId105"/>
  </p:handoutMasterIdLst>
  <p:sldIdLst>
    <p:sldId id="1962" r:id="rId3"/>
    <p:sldId id="326" r:id="rId4"/>
    <p:sldId id="270" r:id="rId5"/>
    <p:sldId id="283" r:id="rId6"/>
    <p:sldId id="662" r:id="rId7"/>
    <p:sldId id="258" r:id="rId8"/>
    <p:sldId id="661" r:id="rId9"/>
    <p:sldId id="259" r:id="rId10"/>
    <p:sldId id="329" r:id="rId11"/>
    <p:sldId id="330" r:id="rId12"/>
    <p:sldId id="675" r:id="rId13"/>
    <p:sldId id="331" r:id="rId14"/>
    <p:sldId id="260" r:id="rId15"/>
    <p:sldId id="332" r:id="rId16"/>
    <p:sldId id="1963" r:id="rId17"/>
    <p:sldId id="663" r:id="rId18"/>
    <p:sldId id="1964" r:id="rId19"/>
    <p:sldId id="628" r:id="rId20"/>
    <p:sldId id="1965" r:id="rId21"/>
    <p:sldId id="676" r:id="rId22"/>
    <p:sldId id="678" r:id="rId23"/>
    <p:sldId id="679" r:id="rId24"/>
    <p:sldId id="680" r:id="rId25"/>
    <p:sldId id="677" r:id="rId26"/>
    <p:sldId id="334" r:id="rId27"/>
    <p:sldId id="336" r:id="rId28"/>
    <p:sldId id="337" r:id="rId29"/>
    <p:sldId id="290" r:id="rId30"/>
    <p:sldId id="338" r:id="rId31"/>
    <p:sldId id="339" r:id="rId32"/>
    <p:sldId id="340" r:id="rId33"/>
    <p:sldId id="681" r:id="rId34"/>
    <p:sldId id="341" r:id="rId35"/>
    <p:sldId id="342" r:id="rId36"/>
    <p:sldId id="682" r:id="rId37"/>
    <p:sldId id="343" r:id="rId38"/>
    <p:sldId id="327" r:id="rId39"/>
    <p:sldId id="328" r:id="rId40"/>
    <p:sldId id="286" r:id="rId41"/>
    <p:sldId id="299" r:id="rId42"/>
    <p:sldId id="1966" r:id="rId43"/>
    <p:sldId id="344" r:id="rId44"/>
    <p:sldId id="345" r:id="rId45"/>
    <p:sldId id="293" r:id="rId46"/>
    <p:sldId id="1967" r:id="rId47"/>
    <p:sldId id="346" r:id="rId48"/>
    <p:sldId id="348" r:id="rId49"/>
    <p:sldId id="349" r:id="rId50"/>
    <p:sldId id="664" r:id="rId51"/>
    <p:sldId id="665" r:id="rId52"/>
    <p:sldId id="666" r:id="rId53"/>
    <p:sldId id="667" r:id="rId54"/>
    <p:sldId id="668" r:id="rId55"/>
    <p:sldId id="292" r:id="rId56"/>
    <p:sldId id="321" r:id="rId57"/>
    <p:sldId id="322" r:id="rId58"/>
    <p:sldId id="323" r:id="rId59"/>
    <p:sldId id="659" r:id="rId60"/>
    <p:sldId id="684" r:id="rId61"/>
    <p:sldId id="288" r:id="rId62"/>
    <p:sldId id="289" r:id="rId63"/>
    <p:sldId id="301" r:id="rId64"/>
    <p:sldId id="669" r:id="rId65"/>
    <p:sldId id="671" r:id="rId66"/>
    <p:sldId id="670" r:id="rId67"/>
    <p:sldId id="672" r:id="rId68"/>
    <p:sldId id="683" r:id="rId69"/>
    <p:sldId id="673" r:id="rId70"/>
    <p:sldId id="312" r:id="rId71"/>
    <p:sldId id="314" r:id="rId72"/>
    <p:sldId id="316" r:id="rId73"/>
    <p:sldId id="317" r:id="rId74"/>
    <p:sldId id="686" r:id="rId75"/>
    <p:sldId id="1968" r:id="rId76"/>
    <p:sldId id="262" r:id="rId77"/>
    <p:sldId id="569" r:id="rId78"/>
    <p:sldId id="1969" r:id="rId79"/>
    <p:sldId id="313" r:id="rId80"/>
    <p:sldId id="319" r:id="rId81"/>
    <p:sldId id="350" r:id="rId82"/>
    <p:sldId id="685" r:id="rId83"/>
    <p:sldId id="353" r:id="rId84"/>
    <p:sldId id="658" r:id="rId85"/>
    <p:sldId id="354" r:id="rId86"/>
    <p:sldId id="351" r:id="rId87"/>
    <p:sldId id="674" r:id="rId88"/>
    <p:sldId id="324" r:id="rId89"/>
    <p:sldId id="660" r:id="rId90"/>
    <p:sldId id="294" r:id="rId91"/>
    <p:sldId id="296" r:id="rId92"/>
    <p:sldId id="306" r:id="rId93"/>
    <p:sldId id="307" r:id="rId94"/>
    <p:sldId id="315" r:id="rId95"/>
    <p:sldId id="308" r:id="rId96"/>
    <p:sldId id="310" r:id="rId97"/>
    <p:sldId id="295" r:id="rId98"/>
    <p:sldId id="297" r:id="rId99"/>
    <p:sldId id="291" r:id="rId100"/>
    <p:sldId id="298" r:id="rId101"/>
    <p:sldId id="352" r:id="rId102"/>
    <p:sldId id="281" r:id="rId10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3178" autoAdjust="0"/>
  </p:normalViewPr>
  <p:slideViewPr>
    <p:cSldViewPr>
      <p:cViewPr varScale="1">
        <p:scale>
          <a:sx n="123" d="100"/>
          <a:sy n="123" d="100"/>
        </p:scale>
        <p:origin x="96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2024/12/1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37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A53C191-05CD-45D4-A3F5-5BFF2C4D59DC}" type="slidenum">
              <a:rPr lang="zh-CN" altLang="en-US" smtClean="0">
                <a:latin typeface="Arial" panose="020B0604020202020204" pitchFamily="34" charset="0"/>
              </a:rPr>
              <a:pPr/>
              <a:t>60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74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5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基于时钟算法做硬件层面的信息采集</a:t>
            </a:r>
            <a:endParaRPr lang="en-US" altLang="zh-CN" dirty="0"/>
          </a:p>
          <a:p>
            <a:r>
              <a:rPr lang="zh-CN" altLang="en-US" dirty="0"/>
              <a:t>红色的页表上进行时钟扫描，也就是虚拟地址空间扫描，用来找到哪些页被访问了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%</a:t>
            </a:r>
            <a:r>
              <a:rPr lang="zh-CN" altLang="en-US" dirty="0"/>
              <a:t>黑色的在</a:t>
            </a:r>
            <a:r>
              <a:rPr lang="en-US" altLang="zh-CN" dirty="0"/>
              <a:t>page-list</a:t>
            </a:r>
            <a:r>
              <a:rPr lang="zh-CN" altLang="en-US" dirty="0"/>
              <a:t>上传，找哪些页可以被踢出了。需要有一个</a:t>
            </a:r>
            <a:r>
              <a:rPr lang="en-US" altLang="zh-CN" dirty="0" err="1"/>
              <a:t>Rmap</a:t>
            </a:r>
            <a:r>
              <a:rPr lang="zh-CN" altLang="en-US" dirty="0"/>
              <a:t>，记录</a:t>
            </a:r>
            <a:r>
              <a:rPr lang="en-US" altLang="zh-CN" dirty="0"/>
              <a:t>page-list</a:t>
            </a:r>
            <a:r>
              <a:rPr lang="zh-CN" altLang="en-US" dirty="0"/>
              <a:t>中的单元在</a:t>
            </a:r>
            <a:r>
              <a:rPr lang="en-US" altLang="zh-CN" dirty="0"/>
              <a:t>page table</a:t>
            </a:r>
            <a:r>
              <a:rPr lang="zh-CN" altLang="en-US" dirty="0"/>
              <a:t>中的位置，这样才能找到</a:t>
            </a:r>
            <a:r>
              <a:rPr lang="en-US" altLang="zh-CN" dirty="0"/>
              <a:t>access bit</a:t>
            </a:r>
          </a:p>
          <a:p>
            <a:endParaRPr lang="en-US" altLang="zh-CN" dirty="0"/>
          </a:p>
          <a:p>
            <a:r>
              <a:rPr lang="zh-CN" altLang="en-US" dirty="0"/>
              <a:t>逆时针转动，刚刚划过</a:t>
            </a:r>
            <a:r>
              <a:rPr lang="en-US" altLang="zh-CN" dirty="0"/>
              <a:t>T2</a:t>
            </a:r>
            <a:r>
              <a:rPr lang="zh-CN" altLang="en-US" dirty="0"/>
              <a:t>，所以</a:t>
            </a:r>
            <a:r>
              <a:rPr lang="en-US" altLang="zh-CN" dirty="0"/>
              <a:t>T2 </a:t>
            </a:r>
            <a:r>
              <a:rPr lang="zh-CN" altLang="en-US" dirty="0"/>
              <a:t>最年轻，</a:t>
            </a:r>
            <a:r>
              <a:rPr lang="en-US" altLang="zh-CN" dirty="0"/>
              <a:t>T1</a:t>
            </a:r>
            <a:r>
              <a:rPr lang="zh-CN" altLang="en-US" dirty="0"/>
              <a:t>次之，现在</a:t>
            </a:r>
            <a:r>
              <a:rPr lang="en-US" altLang="zh-CN" dirty="0"/>
              <a:t>T0</a:t>
            </a:r>
            <a:r>
              <a:rPr lang="zh-CN" altLang="en-US" dirty="0"/>
              <a:t>是最老的，但是马上要被访问了</a:t>
            </a:r>
            <a:endParaRPr lang="en-US" altLang="zh-CN" dirty="0"/>
          </a:p>
          <a:p>
            <a:r>
              <a:rPr lang="en-US" altLang="zh-CN" dirty="0"/>
              <a:t>Aging</a:t>
            </a:r>
            <a:r>
              <a:rPr lang="zh-CN" altLang="en-US" dirty="0"/>
              <a:t>负责扫描在过去的时间里面有没有访问发生，如果有，就提升到最年轻的，如果没有，就把年龄加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Eviction</a:t>
            </a:r>
            <a:r>
              <a:rPr lang="zh-CN" altLang="en-US" dirty="0"/>
              <a:t>负责扫描并整理这些链表，把年龄相同的汇在一起，然后把最冷的那一波页面写回到磁盘里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这里的贡献体现在两个方面，一个是增加了更多的代系，把页面做了不同的分类，另一个是解耦合，让写回和老化分处不同的线程中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0EFE24-54F8-4216-9AD5-1A75C4943EC4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967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A8D314B-640C-4CC9-B315-A4AE08E60BF0}" type="slidenum">
              <a:rPr lang="en-US" smtClean="0">
                <a:solidFill>
                  <a:prstClr val="black"/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90</a:t>
            </a:fld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F3308-FAE6-4703-A589-E6E922D6C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3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271DD1-CC8C-4EE4-8400-05789B270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-13336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1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24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340531-0A3B-1E26-C710-927E57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AAA8FD-D60E-16A4-CD42-CDCC8BC35BA8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312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5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26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4FCD6CB-7F30-9CF3-0D24-420217B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1AAAB95-DCC3-33DA-6C76-FA34F5FC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0F144CA-4343-A781-6A46-3EBDD30A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079AA8-3578-DBF0-586C-9D8243BA2163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FB79C6F4-0C06-57D0-36E8-87EC656103B1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0825C8-8D86-9D15-DCEA-AFF92B663276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A86B0-8BA9-2267-B7D2-65358194B4F0}"/>
              </a:ext>
            </a:extLst>
          </p:cNvPr>
          <p:cNvSpPr txBox="1"/>
          <p:nvPr userDrawn="1"/>
        </p:nvSpPr>
        <p:spPr>
          <a:xfrm>
            <a:off x="152400" y="0"/>
            <a:ext cx="695171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01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5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29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9C054-BF2A-43A1-85AA-30C75C185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C914FF-314A-4B50-8F5B-3B17B75DD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C7BE28-B7BC-6022-6E3B-6CDE3A30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0728F39C-AC81-DCBC-F78E-0FA10B79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00940E-3F4F-BEDD-B289-FBA1F01629E4}"/>
              </a:ext>
            </a:extLst>
          </p:cNvPr>
          <p:cNvSpPr txBox="1"/>
          <p:nvPr userDrawn="1"/>
        </p:nvSpPr>
        <p:spPr>
          <a:xfrm>
            <a:off x="152400" y="0"/>
            <a:ext cx="731175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E8E881DD-9CD4-4217-99AC-6BAED968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056147-33AC-1B19-4B47-10A6D2BE9D59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0006D-EDEB-D1AB-1C75-CE0177588B9A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7CC09-25CF-485B-AE6C-87F37210DF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1" r:id="rId13"/>
    <p:sldLayoutId id="214748417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3E8A0-4D4F-4BFB-9758-3F274B7D38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400" kern="0" dirty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0" dirty="0" smtClean="0">
          <a:solidFill>
            <a:srgbClr val="0000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labvideo/qemu%e6%a8%a1%e6%8b%9f%e5%87%ba%e7%9a%84riscv%e5%a4%84%e7%90%86%e5%99%a8%e7%9a%84%e5%90%af%e5%8a%a8%e8%bf%87%e7%a8%8b%e5%88%86%e6%9e%90by%e5%8a%a9%e6%95%99kjr@2023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：系统启动和工作过程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5399" y="6121967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/>
              <a:t>http://</a:t>
            </a:r>
            <a:r>
              <a:rPr lang="en-US" altLang="zh-CN" dirty="0" err="1"/>
              <a:t>www.uruk</a:t>
            </a:r>
            <a:r>
              <a:rPr lang="en-US" altLang="zh-CN" err="1"/>
              <a:t>.</a:t>
            </a:r>
            <a:r>
              <a:rPr lang="en-US" altLang="zh-CN"/>
              <a:t>org/orig-grub/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215312"/>
            <a:ext cx="5290600" cy="3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C1D0F-C8F8-A7E5-1818-99A6BAD6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197BDF-E672-AE98-2C9E-FDCBA09BF6D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E4EF5-3AE9-5FD0-8251-3C87B9BEE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66754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在系统启动的时候频频出镜，接管所有的硬件资源并建立索引</a:t>
            </a:r>
            <a:endParaRPr lang="en-US" altLang="zh-CN" dirty="0"/>
          </a:p>
          <a:p>
            <a:pPr lvl="1"/>
            <a:r>
              <a:rPr lang="zh-CN" altLang="en-US" dirty="0"/>
              <a:t>中断向量表、上下文数据结构、可用物理内存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启动成功后，创建一个进程，从此控制权交到用户空间</a:t>
            </a:r>
            <a:endParaRPr lang="en-US" altLang="zh-CN" dirty="0"/>
          </a:p>
          <a:p>
            <a:r>
              <a:rPr lang="zh-CN" altLang="en-US" dirty="0"/>
              <a:t>用户空间的进程都是通过创建进程的系统调用复制而来，新的进程利用</a:t>
            </a:r>
            <a:r>
              <a:rPr lang="en-US" altLang="zh-CN" dirty="0" err="1"/>
              <a:t>mmap</a:t>
            </a:r>
            <a:r>
              <a:rPr lang="zh-CN" altLang="en-US" dirty="0"/>
              <a:t>或者其他调用构建自己的地址空间</a:t>
            </a:r>
            <a:endParaRPr lang="en-US" altLang="zh-CN" dirty="0"/>
          </a:p>
          <a:p>
            <a:r>
              <a:rPr lang="zh-CN" altLang="en-US" dirty="0"/>
              <a:t>在构建好的空间中，进程的运行就是用户程序的指令流填入处理器中，这个过程与操作系统无关</a:t>
            </a:r>
            <a:endParaRPr lang="en-US" altLang="zh-CN" dirty="0"/>
          </a:p>
          <a:p>
            <a:r>
              <a:rPr lang="zh-CN" altLang="en-US" dirty="0"/>
              <a:t>中断（外设）和异常（</a:t>
            </a:r>
            <a:r>
              <a:rPr lang="en-US" altLang="zh-CN" dirty="0" err="1"/>
              <a:t>syscall</a:t>
            </a:r>
            <a:r>
              <a:rPr lang="en-US" altLang="zh-CN" dirty="0"/>
              <a:t>, page fault)</a:t>
            </a:r>
            <a:r>
              <a:rPr lang="zh-CN" altLang="en-US" dirty="0"/>
              <a:t>是</a:t>
            </a:r>
            <a:r>
              <a:rPr lang="en-US" altLang="zh-CN" dirty="0"/>
              <a:t>OS</a:t>
            </a:r>
            <a:r>
              <a:rPr lang="zh-CN" altLang="en-US" dirty="0"/>
              <a:t>出场的主要时机</a:t>
            </a:r>
            <a:endParaRPr lang="en-US" altLang="zh-CN" dirty="0"/>
          </a:p>
          <a:p>
            <a:r>
              <a:rPr lang="zh-CN" altLang="en-US" dirty="0"/>
              <a:t>时钟中断是主要的调度源之一</a:t>
            </a:r>
            <a:endParaRPr lang="en-US" altLang="zh-CN" dirty="0"/>
          </a:p>
          <a:p>
            <a:pPr lvl="1"/>
            <a:r>
              <a:rPr lang="zh-CN" altLang="en-US" dirty="0"/>
              <a:t>优先级、时间片轮转、先进先出。。。。</a:t>
            </a:r>
            <a:endParaRPr lang="en-US" altLang="zh-CN" dirty="0"/>
          </a:p>
          <a:p>
            <a:r>
              <a:rPr lang="zh-CN" altLang="en-US" dirty="0"/>
              <a:t>缺页异常是主要的页面转换驱动力</a:t>
            </a:r>
            <a:endParaRPr lang="en-US" altLang="zh-CN" dirty="0"/>
          </a:p>
          <a:p>
            <a:pPr lvl="1"/>
            <a:r>
              <a:rPr lang="en-US" altLang="zh-CN" dirty="0" err="1"/>
              <a:t>LRU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r>
              <a:rPr lang="zh-CN" altLang="en-US" dirty="0"/>
              <a:t>，时钟调度法。。。。</a:t>
            </a:r>
            <a:endParaRPr lang="en-US" altLang="zh-CN" dirty="0"/>
          </a:p>
          <a:p>
            <a:r>
              <a:rPr lang="zh-CN" altLang="en-US" dirty="0"/>
              <a:t>系统调用是主要的进程状态变化驱动力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运行变阻塞</a:t>
            </a:r>
            <a:endParaRPr lang="en-US" altLang="zh-CN" dirty="0"/>
          </a:p>
          <a:p>
            <a:r>
              <a:rPr lang="zh-CN" altLang="en-US" dirty="0"/>
              <a:t>外设的中断是另一个进程状态变化驱动力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阻塞变就绪</a:t>
            </a:r>
          </a:p>
        </p:txBody>
      </p:sp>
    </p:spTree>
    <p:extLst>
      <p:ext uri="{BB962C8B-B14F-4D97-AF65-F5344CB8AC3E}">
        <p14:creationId xmlns:p14="http://schemas.microsoft.com/office/powerpoint/2010/main" val="466230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3552" y="2346191"/>
            <a:ext cx="7777162" cy="18724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4B00E-7477-4321-994E-F7E1252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A14A54-F8D3-492D-929C-7362E56D4D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为什么新买的内存可以用在原来的程序中？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4B7B-5A25-4FDC-8495-C97C2A4DD5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在每次开机时都会进行内存检查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OS</a:t>
            </a:r>
            <a:r>
              <a:rPr lang="zh-CN" altLang="en-US" dirty="0"/>
              <a:t>启动时，通过</a:t>
            </a:r>
            <a:r>
              <a:rPr lang="en-US" altLang="zh-CN" dirty="0"/>
              <a:t>INT</a:t>
            </a:r>
            <a:r>
              <a:rPr lang="zh-CN" altLang="en-US" dirty="0"/>
              <a:t>调用，或者系统参数传递给</a:t>
            </a:r>
            <a:r>
              <a:rPr lang="en-US" altLang="zh-CN" dirty="0"/>
              <a:t>OS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有时也会自行检查</a:t>
            </a:r>
            <a:r>
              <a:rPr lang="en-US" altLang="zh-CN" dirty="0"/>
              <a:t>OS</a:t>
            </a:r>
            <a:r>
              <a:rPr lang="zh-CN" altLang="en-US" dirty="0"/>
              <a:t>的容量和布局？</a:t>
            </a:r>
            <a:endParaRPr lang="en-US" altLang="zh-CN" dirty="0"/>
          </a:p>
          <a:p>
            <a:r>
              <a:rPr lang="zh-CN" altLang="en-US" dirty="0"/>
              <a:t>这样开机和启动会不会很慢？</a:t>
            </a:r>
            <a:endParaRPr lang="en-US" altLang="zh-CN" dirty="0"/>
          </a:p>
          <a:p>
            <a:r>
              <a:rPr lang="zh-CN" altLang="en-US" dirty="0"/>
              <a:t>很多优化的方法出现了</a:t>
            </a:r>
            <a:endParaRPr lang="en-US" altLang="zh-CN" dirty="0"/>
          </a:p>
          <a:p>
            <a:pPr lvl="1"/>
            <a:r>
              <a:rPr lang="zh-CN" altLang="en-US" dirty="0"/>
              <a:t>内存上的</a:t>
            </a:r>
            <a:r>
              <a:rPr lang="en-US" altLang="zh-CN" dirty="0"/>
              <a:t>SPD</a:t>
            </a:r>
          </a:p>
          <a:p>
            <a:pPr lvl="1"/>
            <a:r>
              <a:rPr lang="zh-CN" altLang="en-US" dirty="0"/>
              <a:t>某些品牌机的开箱检测器</a:t>
            </a:r>
            <a:endParaRPr lang="en-US" altLang="zh-CN" dirty="0"/>
          </a:p>
          <a:p>
            <a:r>
              <a:rPr lang="en-US" altLang="zh-CN" dirty="0" err="1"/>
              <a:t>uCore</a:t>
            </a:r>
            <a:r>
              <a:rPr lang="zh-CN" altLang="en-US" dirty="0"/>
              <a:t>里面使用了一个非常不合理的省事方案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018195-5FFB-45D0-B7B2-4F173608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B348B-72F3-46D5-B388-0E488AA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3" y="1039738"/>
            <a:ext cx="7400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65A37-AFEF-A839-76B0-7631C4A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2BD6A2-C33B-D7A8-F757-8B847EEB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14966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令人抓狂的</a:t>
            </a:r>
            <a:r>
              <a:rPr lang="en-US" altLang="zh-CN" dirty="0"/>
              <a:t>80386:</a:t>
            </a:r>
            <a:r>
              <a:rPr lang="zh-CN" altLang="en-US" dirty="0"/>
              <a:t> 实模式、保护模式、段机制、页机制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581FE-D34A-7ED7-2739-381F5DA89A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启动在实模式</a:t>
            </a:r>
            <a:endParaRPr lang="en-US" altLang="zh-CN" dirty="0"/>
          </a:p>
          <a:p>
            <a:r>
              <a:rPr lang="zh-CN" altLang="en-US" dirty="0"/>
              <a:t>手动开启保护模式</a:t>
            </a:r>
            <a:endParaRPr lang="en-US" altLang="zh-CN" dirty="0"/>
          </a:p>
          <a:p>
            <a:pPr lvl="1"/>
            <a:r>
              <a:rPr lang="zh-CN" altLang="en-US" dirty="0"/>
              <a:t>保护模式自带段机制</a:t>
            </a:r>
            <a:endParaRPr lang="en-US" altLang="zh-CN" dirty="0"/>
          </a:p>
          <a:p>
            <a:pPr lvl="1"/>
            <a:r>
              <a:rPr lang="zh-CN" altLang="en-US" dirty="0"/>
              <a:t>虽然没用，但是无法关闭</a:t>
            </a:r>
            <a:endParaRPr lang="en-US" altLang="zh-CN" dirty="0"/>
          </a:p>
          <a:p>
            <a:r>
              <a:rPr lang="zh-CN" altLang="en-US" dirty="0"/>
              <a:t>手动开启页机制</a:t>
            </a:r>
          </a:p>
        </p:txBody>
      </p:sp>
    </p:spTree>
    <p:extLst>
      <p:ext uri="{BB962C8B-B14F-4D97-AF65-F5344CB8AC3E}">
        <p14:creationId xmlns:p14="http://schemas.microsoft.com/office/powerpoint/2010/main" val="272959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中的地址转换过程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实地址模式</a:t>
            </a:r>
            <a:endParaRPr lang="en-US" altLang="zh-CN" dirty="0"/>
          </a:p>
          <a:p>
            <a:pPr lvl="1"/>
            <a:r>
              <a:rPr lang="zh-CN" altLang="en-US" dirty="0"/>
              <a:t>上电</a:t>
            </a:r>
            <a:r>
              <a:rPr lang="en-US" altLang="zh-CN" dirty="0"/>
              <a:t>----</a:t>
            </a:r>
            <a:r>
              <a:rPr lang="en-US" altLang="zh-CN" dirty="0">
                <a:sym typeface="Wingdings" panose="05000000000000000000" pitchFamily="2" charset="2"/>
              </a:rPr>
              <a:t>boot/bootasm.S:107</a:t>
            </a:r>
          </a:p>
          <a:p>
            <a:pPr lvl="1"/>
            <a:r>
              <a:rPr lang="zh-CN" altLang="en-US" dirty="0"/>
              <a:t>在执行</a:t>
            </a:r>
            <a:r>
              <a:rPr lang="en-US" altLang="zh-CN" dirty="0" err="1"/>
              <a:t>lgdt</a:t>
            </a:r>
            <a:r>
              <a:rPr lang="zh-CN" altLang="en-US" dirty="0"/>
              <a:t>之前，系统都在实地址模式，也就是说，程序员看到的地址，和</a:t>
            </a:r>
            <a:r>
              <a:rPr lang="en-US" altLang="zh-CN" dirty="0"/>
              <a:t>CPU</a:t>
            </a:r>
            <a:r>
              <a:rPr lang="zh-CN" altLang="en-US" dirty="0"/>
              <a:t>中使用的地址，以及物理内存收到的地址，是完全相同的</a:t>
            </a:r>
            <a:endParaRPr lang="en-US" altLang="zh-CN" dirty="0"/>
          </a:p>
          <a:p>
            <a:r>
              <a:rPr lang="zh-CN" altLang="en-US" dirty="0"/>
              <a:t>启用保护模式</a:t>
            </a:r>
            <a:endParaRPr lang="en-US" altLang="zh-CN" dirty="0"/>
          </a:p>
          <a:p>
            <a:pPr lvl="1"/>
            <a:r>
              <a:rPr lang="en-US" altLang="zh-CN" dirty="0"/>
              <a:t>CR0</a:t>
            </a:r>
            <a:r>
              <a:rPr lang="zh-CN" altLang="en-US" dirty="0"/>
              <a:t>的最低位置</a:t>
            </a:r>
            <a:r>
              <a:rPr lang="en-US" altLang="zh-CN" dirty="0"/>
              <a:t>1</a:t>
            </a:r>
            <a:r>
              <a:rPr lang="zh-CN" altLang="en-US" dirty="0"/>
              <a:t>，使得系统开启保护模式，此时段机制被默认启用，因此需要在此之前设置好</a:t>
            </a:r>
            <a:r>
              <a:rPr lang="en-US" altLang="zh-CN" dirty="0" err="1"/>
              <a:t>gdt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234257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186" y="1570038"/>
            <a:ext cx="5771627" cy="43513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579536" y="2670149"/>
            <a:ext cx="2701456" cy="1174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地址翻译过程中的“鸡蛋问题”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所有</a:t>
            </a:r>
            <a:r>
              <a:rPr lang="en-US" altLang="zh-CN" dirty="0"/>
              <a:t>CPU</a:t>
            </a:r>
            <a:r>
              <a:rPr lang="zh-CN" altLang="en-US" dirty="0"/>
              <a:t>的访问地址均经由</a:t>
            </a:r>
            <a:r>
              <a:rPr lang="en-US" altLang="zh-CN" dirty="0"/>
              <a:t>MMU</a:t>
            </a:r>
            <a:r>
              <a:rPr lang="zh-CN" altLang="en-US" dirty="0"/>
              <a:t>翻译</a:t>
            </a:r>
            <a:endParaRPr lang="en-US" altLang="zh-CN" dirty="0"/>
          </a:p>
          <a:p>
            <a:r>
              <a:rPr lang="en-US" altLang="zh-CN" dirty="0"/>
              <a:t>MMU</a:t>
            </a:r>
            <a:r>
              <a:rPr lang="zh-CN" altLang="en-US" dirty="0"/>
              <a:t>的页表地址由</a:t>
            </a:r>
            <a:r>
              <a:rPr lang="en-US" altLang="zh-CN" dirty="0"/>
              <a:t>CPU</a:t>
            </a:r>
            <a:r>
              <a:rPr lang="zh-CN" altLang="en-US" dirty="0"/>
              <a:t>设置</a:t>
            </a:r>
            <a:endParaRPr lang="en-US" altLang="zh-CN" dirty="0"/>
          </a:p>
          <a:p>
            <a:r>
              <a:rPr lang="zh-CN" altLang="en-US" dirty="0"/>
              <a:t>上电时运行的第一条指令，</a:t>
            </a:r>
            <a:r>
              <a:rPr lang="en-US" altLang="zh-CN" dirty="0"/>
              <a:t>PC</a:t>
            </a:r>
            <a:r>
              <a:rPr lang="zh-CN" altLang="en-US" dirty="0"/>
              <a:t>取指时是否经过翻译？</a:t>
            </a:r>
            <a:endParaRPr lang="en-US" altLang="zh-CN" dirty="0"/>
          </a:p>
          <a:p>
            <a:r>
              <a:rPr lang="zh-CN" altLang="en-US" dirty="0"/>
              <a:t>负责向</a:t>
            </a:r>
            <a:r>
              <a:rPr lang="en-US" altLang="zh-CN" dirty="0"/>
              <a:t>MMU</a:t>
            </a:r>
            <a:r>
              <a:rPr lang="zh-CN" altLang="en-US" dirty="0"/>
              <a:t>中填充地址的指令，是否需要经过翻译？</a:t>
            </a:r>
            <a:endParaRPr lang="en-US" altLang="zh-CN" dirty="0"/>
          </a:p>
          <a:p>
            <a:r>
              <a:rPr lang="zh-CN" altLang="en-US" dirty="0"/>
              <a:t>向</a:t>
            </a:r>
            <a:r>
              <a:rPr lang="en-US" altLang="zh-CN" dirty="0"/>
              <a:t>MMU</a:t>
            </a:r>
            <a:r>
              <a:rPr lang="zh-CN" altLang="en-US" dirty="0"/>
              <a:t>中填充的地址，即页表的树根地址，是否经过地址翻译？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操纵页表当中的值，是否经过地址翻译？</a:t>
            </a:r>
          </a:p>
        </p:txBody>
      </p:sp>
    </p:spTree>
    <p:extLst>
      <p:ext uri="{BB962C8B-B14F-4D97-AF65-F5344CB8AC3E}">
        <p14:creationId xmlns:p14="http://schemas.microsoft.com/office/powerpoint/2010/main" val="33986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SATP</a:t>
            </a:r>
            <a:r>
              <a:rPr lang="zh-CN" altLang="en-US" dirty="0"/>
              <a:t>中的</a:t>
            </a:r>
            <a:r>
              <a:rPr lang="en-US" altLang="zh-CN" dirty="0"/>
              <a:t>mode</a:t>
            </a:r>
            <a:r>
              <a:rPr lang="zh-CN" altLang="en-US" dirty="0"/>
              <a:t>字段用于控制地址转换逻辑是不是要使用</a:t>
            </a:r>
            <a:r>
              <a:rPr lang="en-US" altLang="zh-CN" dirty="0"/>
              <a:t>MMU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4B2D9-5D70-4705-986E-DCC3417B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46" y="2091660"/>
            <a:ext cx="7200354" cy="4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第一行指令就设置了页表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375101-AF91-4360-80A8-3D7F6E55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100732"/>
            <a:ext cx="9344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中的页表组织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09" y="1206497"/>
            <a:ext cx="6492652" cy="53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7658B-9CF5-8878-8A11-004210F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09BB76-661F-4F23-A2E6-DCF093FEDF36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页表中只有一个</a:t>
            </a:r>
            <a:r>
              <a:rPr lang="en-US" altLang="zh-CN" dirty="0"/>
              <a:t>1G</a:t>
            </a:r>
            <a:r>
              <a:rPr lang="zh-CN" altLang="en-US" dirty="0"/>
              <a:t>的大页，虚拟地址在</a:t>
            </a:r>
            <a:r>
              <a:rPr lang="en-US" altLang="zh-CN" dirty="0"/>
              <a:t>0x7FC0000000</a:t>
            </a:r>
            <a:r>
              <a:rPr lang="zh-CN" altLang="en-US" dirty="0"/>
              <a:t>，物理地址在</a:t>
            </a:r>
            <a:r>
              <a:rPr lang="en-US" altLang="zh-CN" dirty="0"/>
              <a:t>0x80000000</a:t>
            </a:r>
          </a:p>
          <a:p>
            <a:r>
              <a:rPr lang="zh-CN" altLang="en-US" dirty="0"/>
              <a:t>注：</a:t>
            </a:r>
            <a:r>
              <a:rPr lang="en-US" altLang="zh-CN" dirty="0"/>
              <a:t>39</a:t>
            </a:r>
            <a:r>
              <a:rPr lang="zh-CN" altLang="en-US" dirty="0"/>
              <a:t>位的虚拟地址空间是</a:t>
            </a:r>
            <a:r>
              <a:rPr lang="en-US" altLang="zh-CN" dirty="0"/>
              <a:t>0X7F FFFF FFFF----0x00000000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E5F8AD-B4A4-4441-AF77-78B66B8A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989624"/>
            <a:ext cx="8114556" cy="3868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041E9-190B-4DC2-8909-F77FEC68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2" y="-32978"/>
            <a:ext cx="107251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操作系统未被“理论原理”覆盖的部分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操作系统是如何上电、加载的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lab</a:t>
            </a:r>
            <a:r>
              <a:rPr lang="zh-CN" altLang="en-US" dirty="0"/>
              <a:t>实验对应分析</a:t>
            </a:r>
            <a:endParaRPr lang="en-US" altLang="zh-CN" dirty="0"/>
          </a:p>
          <a:p>
            <a:r>
              <a:rPr lang="zh-CN" altLang="en-US" dirty="0"/>
              <a:t>操作系统是如何运行的？</a:t>
            </a:r>
            <a:endParaRPr lang="en-US" altLang="zh-CN" dirty="0"/>
          </a:p>
          <a:p>
            <a:pPr lvl="1"/>
            <a:r>
              <a:rPr lang="zh-CN" altLang="en-US" dirty="0"/>
              <a:t>请尽快完成</a:t>
            </a:r>
            <a:r>
              <a:rPr lang="en-US" altLang="zh-CN" dirty="0"/>
              <a:t>lab5</a:t>
            </a:r>
            <a:r>
              <a:rPr lang="zh-CN" altLang="en-US" dirty="0"/>
              <a:t>以体验这个过程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C9CCD-AA3E-4373-A74E-69757E7D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870497-E757-40DA-8833-D6FF518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088798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err="1"/>
              <a:t>uCore</a:t>
            </a:r>
            <a:r>
              <a:rPr lang="zh-CN" altLang="en-US" dirty="0"/>
              <a:t>中的地址偏移问题</a:t>
            </a:r>
          </a:p>
        </p:txBody>
      </p:sp>
    </p:spTree>
    <p:extLst>
      <p:ext uri="{BB962C8B-B14F-4D97-AF65-F5344CB8AC3E}">
        <p14:creationId xmlns:p14="http://schemas.microsoft.com/office/powerpoint/2010/main" val="121174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0BA4-8BD6-4C24-A420-A554E86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317AC0-406A-4CF7-9398-760A3DFEF5B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在内存地址的哪个位置？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78E0A3D-81AA-479B-BF30-4F2AAD17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183606"/>
            <a:ext cx="731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CC41-D4E1-46DA-B420-647F9D28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01403-5251-4E55-88AE-1A9EEDAE32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以为自己在哪个地址？</a:t>
            </a:r>
            <a:r>
              <a:rPr lang="en-US" altLang="zh-CN" dirty="0"/>
              <a:t>(</a:t>
            </a:r>
            <a:r>
              <a:rPr lang="zh-CN" altLang="en-US" dirty="0"/>
              <a:t>前面一串</a:t>
            </a:r>
            <a:r>
              <a:rPr lang="en-US" altLang="zh-CN" dirty="0"/>
              <a:t>F</a:t>
            </a:r>
            <a:r>
              <a:rPr lang="zh-CN" altLang="en-US" dirty="0"/>
              <a:t>理解成</a:t>
            </a:r>
            <a:r>
              <a:rPr lang="en-US" altLang="zh-CN" dirty="0"/>
              <a:t>7F)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08E9C28-A04C-4FE3-8F6F-D02648C5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172" y="1570038"/>
            <a:ext cx="6185656" cy="435133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105BF-DF84-4092-AF79-29E8210358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76EF9-D0D8-4C85-B724-5C9CA528E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71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1926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(0xFFFFFFFFC0200000)</a:t>
            </a:r>
          </a:p>
          <a:p>
            <a:r>
              <a:rPr lang="zh-CN" altLang="en-US" dirty="0"/>
              <a:t>在编译链接阶段，编译器会将所有的符号，包括变量和函数，依次摆放在此地址后</a:t>
            </a:r>
            <a:endParaRPr lang="en-US" altLang="zh-CN" dirty="0"/>
          </a:p>
          <a:p>
            <a:pPr eaLnBrk="1" hangingPunct="1"/>
            <a:r>
              <a:rPr lang="zh-CN" altLang="en-US" dirty="0"/>
              <a:t>例如</a:t>
            </a:r>
            <a:r>
              <a:rPr lang="en-US" altLang="zh-CN" dirty="0"/>
              <a:t>: int temp=5; </a:t>
            </a:r>
            <a:r>
              <a:rPr lang="zh-CN" altLang="en-US" dirty="0"/>
              <a:t>表示在此地址后的某个地方，摆放一个</a:t>
            </a:r>
            <a:r>
              <a:rPr lang="en-US" altLang="zh-CN" dirty="0"/>
              <a:t>4</a:t>
            </a:r>
            <a:r>
              <a:rPr lang="zh-CN" altLang="en-US" dirty="0"/>
              <a:t>字节的空间，并且此时</a:t>
            </a:r>
            <a:r>
              <a:rPr lang="en-US" altLang="zh-CN" dirty="0"/>
              <a:t>&amp;temp</a:t>
            </a:r>
            <a:r>
              <a:rPr lang="zh-CN" altLang="en-US" dirty="0"/>
              <a:t>会是一个符号，标识这个地址</a:t>
            </a:r>
            <a:endParaRPr lang="en-US" altLang="zh-CN" dirty="0"/>
          </a:p>
          <a:p>
            <a:r>
              <a:rPr lang="zh-CN" altLang="en-US" dirty="0"/>
              <a:t>靠这个链接脚本，程序员眼中，自己是处于</a:t>
            </a:r>
            <a:r>
              <a:rPr lang="en-US" altLang="zh-CN" dirty="0"/>
              <a:t>0xFFFFFFFFC0200000</a:t>
            </a:r>
            <a:r>
              <a:rPr lang="zh-CN" altLang="en-US" dirty="0"/>
              <a:t>的区域中的</a:t>
            </a: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97531D84-0C56-4D17-AF68-9A60A811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76120" y="1844824"/>
            <a:ext cx="4607808" cy="32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71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4DF6-543F-47D3-86E6-5DEC6428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85D0781-C5E6-4A83-9988-07A15B08AF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地址差异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97FA48E-7241-4A6A-8400-3F76E389CD1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boot_page_table</a:t>
            </a:r>
            <a:r>
              <a:rPr lang="zh-CN" altLang="en-US" dirty="0"/>
              <a:t>这个变量对应的数据结构被加载到了</a:t>
            </a:r>
            <a:r>
              <a:rPr lang="en-US" altLang="zh-CN" dirty="0"/>
              <a:t>0x80000000</a:t>
            </a:r>
            <a:r>
              <a:rPr lang="zh-CN" altLang="en-US" dirty="0"/>
              <a:t>这个区域，但是</a:t>
            </a:r>
            <a:r>
              <a:rPr lang="en-US" altLang="zh-CN" dirty="0" err="1"/>
              <a:t>boot_page_table</a:t>
            </a:r>
            <a:r>
              <a:rPr lang="zh-CN" altLang="en-US" dirty="0"/>
              <a:t>这个符号，仍然在</a:t>
            </a:r>
            <a:r>
              <a:rPr lang="en-US" altLang="zh-CN" dirty="0"/>
              <a:t>c020</a:t>
            </a:r>
            <a:r>
              <a:rPr lang="zh-CN" altLang="en-US" dirty="0"/>
              <a:t>区域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A79BB-16AA-4D33-A118-47CB7B646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4B2EF-4CA4-4203-91EF-020ABE4DB92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BE07A2-3AD4-4E79-9ACA-3FE7D691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8" y="2852936"/>
            <a:ext cx="6309344" cy="35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内核被读到了</a:t>
            </a:r>
            <a:r>
              <a:rPr lang="en-US" altLang="zh-CN" dirty="0">
                <a:solidFill>
                  <a:srgbClr val="FF0000"/>
                </a:solidFill>
              </a:rPr>
              <a:t>0x100000</a:t>
            </a:r>
            <a:r>
              <a:rPr lang="zh-CN" altLang="en-US" dirty="0"/>
              <a:t>处并跳转，调用</a:t>
            </a:r>
            <a:r>
              <a:rPr lang="en-US" altLang="zh-CN" dirty="0" err="1"/>
              <a:t>kernel_entry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47" y="2276872"/>
            <a:ext cx="5190504" cy="3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(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这部分内容仅适用于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x86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处理器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4087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</a:t>
            </a:r>
            <a:r>
              <a:rPr lang="en-US" altLang="zh-CN" dirty="0" err="1"/>
              <a:t>0xC0100000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正是因为这个值，加上</a:t>
            </a:r>
            <a:r>
              <a:rPr lang="en-US" altLang="zh-CN" dirty="0" err="1"/>
              <a:t>0xFFFFFF</a:t>
            </a:r>
            <a:r>
              <a:rPr lang="zh-CN" altLang="en-US" dirty="0"/>
              <a:t>，决定了内核在</a:t>
            </a:r>
            <a:r>
              <a:rPr lang="en-US" altLang="zh-CN" dirty="0" err="1"/>
              <a:t>0x100000</a:t>
            </a:r>
            <a:r>
              <a:rPr lang="zh-CN" altLang="en-US" dirty="0"/>
              <a:t>这个位置</a:t>
            </a:r>
            <a:endParaRPr lang="en-US" altLang="zh-CN" dirty="0"/>
          </a:p>
          <a:p>
            <a:r>
              <a:rPr lang="zh-CN" altLang="en-US" dirty="0"/>
              <a:t>编译出的所有的变量，都会沿着此地址向后排步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en-US" altLang="zh-CN" dirty="0" err="1"/>
              <a:t>int</a:t>
            </a:r>
            <a:r>
              <a:rPr lang="en-US" altLang="zh-CN" dirty="0"/>
              <a:t> temp=5; </a:t>
            </a:r>
            <a:r>
              <a:rPr lang="zh-CN" altLang="en-US" dirty="0"/>
              <a:t>此时</a:t>
            </a:r>
            <a:r>
              <a:rPr lang="en-US" altLang="zh-CN" dirty="0"/>
              <a:t>&amp;temp</a:t>
            </a:r>
            <a:r>
              <a:rPr lang="zh-CN" altLang="en-US" dirty="0"/>
              <a:t>会是一个</a:t>
            </a:r>
            <a:r>
              <a:rPr lang="en-US" altLang="zh-CN" dirty="0"/>
              <a:t>0xC0100000</a:t>
            </a:r>
            <a:r>
              <a:rPr lang="zh-CN" altLang="en-US" dirty="0"/>
              <a:t>以后的地址</a:t>
            </a:r>
            <a:endParaRPr lang="en-US" altLang="zh-CN" dirty="0"/>
          </a:p>
          <a:p>
            <a:r>
              <a:rPr lang="zh-CN" altLang="en-US" dirty="0"/>
              <a:t>也就是说，程序员眼中，自己是处于</a:t>
            </a:r>
            <a:r>
              <a:rPr lang="en-US" altLang="zh-CN" dirty="0"/>
              <a:t>0xC0100000</a:t>
            </a:r>
            <a:r>
              <a:rPr lang="zh-CN" altLang="en-US" dirty="0"/>
              <a:t>的区域中的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916832"/>
            <a:ext cx="4394358" cy="3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但是事实并非如此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call </a:t>
            </a:r>
            <a:r>
              <a:rPr lang="en-US" altLang="zh-CN" dirty="0" err="1"/>
              <a:t>kern_init</a:t>
            </a:r>
            <a:r>
              <a:rPr lang="zh-CN" altLang="en-US" dirty="0"/>
              <a:t>这句调用时，希望</a:t>
            </a:r>
            <a:r>
              <a:rPr lang="en-US" altLang="zh-CN" dirty="0"/>
              <a:t>PC</a:t>
            </a:r>
            <a:r>
              <a:rPr lang="zh-CN" altLang="en-US" dirty="0"/>
              <a:t>跳转到</a:t>
            </a:r>
            <a:r>
              <a:rPr lang="en-US" altLang="zh-CN" dirty="0" err="1"/>
              <a:t>kern_init</a:t>
            </a:r>
            <a:r>
              <a:rPr lang="zh-CN" altLang="en-US" dirty="0"/>
              <a:t>的符号对应的地址</a:t>
            </a:r>
            <a:endParaRPr lang="en-US" altLang="zh-CN" dirty="0"/>
          </a:p>
          <a:p>
            <a:r>
              <a:rPr lang="en-US" altLang="zh-CN" dirty="0" err="1"/>
              <a:t>kern_init</a:t>
            </a:r>
            <a:r>
              <a:rPr lang="zh-CN" altLang="en-US" dirty="0"/>
              <a:t>这个符号的值是</a:t>
            </a:r>
            <a:r>
              <a:rPr lang="en-US" altLang="zh-CN" dirty="0"/>
              <a:t>0xC010XXXXXX</a:t>
            </a:r>
            <a:r>
              <a:rPr lang="zh-CN" altLang="en-US" dirty="0"/>
              <a:t>（这个符号的值是在编译链接时确定的）</a:t>
            </a:r>
            <a:endParaRPr lang="en-US" altLang="zh-CN" dirty="0"/>
          </a:p>
          <a:p>
            <a:r>
              <a:rPr lang="zh-CN" altLang="en-US" dirty="0"/>
              <a:t>物理上，现在</a:t>
            </a:r>
            <a:r>
              <a:rPr lang="en-US" altLang="zh-CN" dirty="0" err="1"/>
              <a:t>kern_init</a:t>
            </a:r>
            <a:r>
              <a:rPr lang="zh-CN" altLang="en-US" dirty="0"/>
              <a:t>这一段二进制代码被加载到了</a:t>
            </a:r>
            <a:r>
              <a:rPr lang="en-US" altLang="zh-CN" dirty="0"/>
              <a:t>0x0010XXXX</a:t>
            </a:r>
          </a:p>
          <a:p>
            <a:r>
              <a:rPr lang="zh-CN" altLang="en-US" dirty="0"/>
              <a:t>如何实现这个偏移？</a:t>
            </a:r>
          </a:p>
        </p:txBody>
      </p:sp>
    </p:spTree>
    <p:extLst>
      <p:ext uri="{BB962C8B-B14F-4D97-AF65-F5344CB8AC3E}">
        <p14:creationId xmlns:p14="http://schemas.microsoft.com/office/powerpoint/2010/main" val="236731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手动偏移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944" y="1543166"/>
            <a:ext cx="5771627" cy="43513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992842" y="2082928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91054" y="3315537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94329-FC8F-E1BE-5CFF-7A7C46B1019C}"/>
              </a:ext>
            </a:extLst>
          </p:cNvPr>
          <p:cNvSpPr txBox="1">
            <a:spLocks/>
          </p:cNvSpPr>
          <p:nvPr/>
        </p:nvSpPr>
        <p:spPr bwMode="auto">
          <a:xfrm>
            <a:off x="551384" y="1543166"/>
            <a:ext cx="4104456" cy="45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程序中的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gdtdesc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源代码中的变量，它会被链接器放在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的位置上，但它已经被读到了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ldgt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指令在执行时能够准备的找到它，必须把它手动的减掉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0xc0000000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此时段机制仍然在发挥着作用，只是段基地址是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0x00000000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6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自动偏移：</a:t>
            </a:r>
            <a:r>
              <a:rPr lang="en-US" altLang="zh-CN" dirty="0"/>
              <a:t>__</a:t>
            </a:r>
            <a:r>
              <a:rPr lang="en-US" altLang="zh-CN" dirty="0" err="1"/>
              <a:t>gdtdesc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段模式访存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/>
              <a:t>:</a:t>
            </a:r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段描述符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段基地址值 </a:t>
            </a:r>
            <a:r>
              <a:rPr lang="en-US" altLang="zh-CN" dirty="0">
                <a:sym typeface="Wingdings" panose="05000000000000000000" pitchFamily="2" charset="2"/>
              </a:rPr>
              <a:t>+ </a:t>
            </a:r>
            <a:r>
              <a:rPr lang="zh-CN" altLang="en-US" dirty="0">
                <a:sym typeface="Wingdings" panose="05000000000000000000" pitchFamily="2" charset="2"/>
              </a:rPr>
              <a:t>偏移量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段基地址</a:t>
            </a:r>
            <a:r>
              <a:rPr lang="en-US" altLang="zh-CN" dirty="0"/>
              <a:t>=-0xC0000000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789040"/>
            <a:ext cx="5798514" cy="2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pPr eaLnBrk="1" hangingPunct="1"/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</a:t>
            </a:r>
            <a:endParaRPr lang="en-US" altLang="zh-CN" dirty="0"/>
          </a:p>
          <a:p>
            <a:pPr eaLnBrk="1" hangingPunct="1"/>
            <a:r>
              <a:rPr lang="en-US" altLang="zh-CN" dirty="0"/>
              <a:t>BIOS(</a:t>
            </a:r>
            <a:r>
              <a:rPr lang="zh-CN" altLang="en-US" dirty="0"/>
              <a:t>或者</a:t>
            </a:r>
            <a:r>
              <a:rPr lang="en-US" altLang="zh-CN"/>
              <a:t>bootloader)</a:t>
            </a:r>
            <a:r>
              <a:rPr lang="zh-CN" altLang="en-US"/>
              <a:t>是什么？</a:t>
            </a:r>
            <a:endParaRPr lang="en-US" altLang="zh-CN" dirty="0"/>
          </a:p>
          <a:p>
            <a:pPr eaLnBrk="1" hangingPunct="1"/>
            <a:r>
              <a:rPr lang="zh-CN" altLang="en-US" dirty="0"/>
              <a:t>加载到哪里？哪里有内存？</a:t>
            </a:r>
            <a:endParaRPr lang="en-US" altLang="zh-CN" dirty="0"/>
          </a:p>
          <a:p>
            <a:pPr eaLnBrk="1" hangingPunct="1"/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pPr eaLnBrk="1" hangingPunct="1"/>
            <a:r>
              <a:rPr lang="zh-CN" altLang="en-US" dirty="0"/>
              <a:t>建立（段、）页机制：在内核空间中准备好页表相关的数据结构（</a:t>
            </a:r>
            <a:r>
              <a:rPr lang="en-US" altLang="zh-CN" dirty="0"/>
              <a:t>radix tree)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让</a:t>
            </a:r>
            <a:r>
              <a:rPr lang="en-US" altLang="zh-CN" dirty="0"/>
              <a:t>MMU</a:t>
            </a:r>
            <a:r>
              <a:rPr lang="zh-CN" altLang="en-US" dirty="0"/>
              <a:t>得到树根，就可以开启页模式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准备好进程管理的数据结构（上下文和</a:t>
            </a:r>
            <a:r>
              <a:rPr lang="en-US" altLang="zh-CN" dirty="0"/>
              <a:t>PCB</a:t>
            </a:r>
            <a:r>
              <a:rPr lang="zh-CN" altLang="en-US" dirty="0"/>
              <a:t>列表，见</a:t>
            </a:r>
            <a:r>
              <a:rPr lang="en-US" altLang="zh-CN" dirty="0"/>
              <a:t>lab4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准备好中断向量表加载进程到用户的数据和指令到用户空间，并交还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pPr eaLnBrk="1" hangingPunct="1"/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pPr eaLnBrk="1" hangingPunct="1"/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准备开启页机制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扫描得到</a:t>
            </a:r>
            <a:r>
              <a:rPr lang="en-US" altLang="zh-CN" dirty="0"/>
              <a:t>pages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存在现有操作系统的数据和指令已占用的内存区的后面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变量标识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变量在编译时确定下来</a:t>
            </a:r>
            <a:endParaRPr lang="en-US" altLang="zh-CN" dirty="0"/>
          </a:p>
          <a:p>
            <a:r>
              <a:rPr lang="zh-CN" altLang="en-US" dirty="0"/>
              <a:t>把未被使用的页（不存</a:t>
            </a:r>
            <a:r>
              <a:rPr lang="en-US" altLang="zh-CN" dirty="0"/>
              <a:t>kernel</a:t>
            </a:r>
            <a:r>
              <a:rPr lang="zh-CN" altLang="en-US" dirty="0"/>
              <a:t>，也不存</a:t>
            </a:r>
            <a:r>
              <a:rPr lang="en-US" altLang="zh-CN" dirty="0"/>
              <a:t>pages)</a:t>
            </a:r>
            <a:r>
              <a:rPr lang="zh-CN" altLang="en-US" dirty="0"/>
              <a:t>的，投入</a:t>
            </a:r>
            <a:r>
              <a:rPr lang="en-US" altLang="zh-CN" dirty="0" err="1"/>
              <a:t>free_list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4389370"/>
            <a:ext cx="7783286" cy="2128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AF4025-EE8B-BDBD-1106-F01BCA20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20" y="476672"/>
            <a:ext cx="4374508" cy="36909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416A54-8209-D313-C748-03CDC94B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92" y="476673"/>
            <a:ext cx="5212212" cy="37673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889265-6A08-E069-F529-87257FDA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76" y="969085"/>
            <a:ext cx="6732240" cy="48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启动段的页表准备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14612"/>
            <a:ext cx="10801350" cy="34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启动页表的准备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AED0B2C-E237-4221-A8CC-C53FF6547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2" y="1812131"/>
            <a:ext cx="8029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启动段的页表准备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VPT</a:t>
            </a:r>
          </a:p>
          <a:p>
            <a:r>
              <a:rPr lang="zh-CN" altLang="en-US" dirty="0"/>
              <a:t>临时打开</a:t>
            </a:r>
            <a:r>
              <a:rPr lang="en-US" altLang="zh-CN" dirty="0"/>
              <a:t>0-4M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是为了编程方便吗？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8" y="1628181"/>
            <a:ext cx="5963873" cy="42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段机制仅用于管理权限，没有发挥地址变换的作用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2520058"/>
            <a:ext cx="6104165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7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r>
              <a:rPr lang="zh-CN" altLang="en-US" dirty="0"/>
              <a:t>如果要扩展可支持的物理内存，需要做什么？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37" y="2636913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用户权限是怎么实现的？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08607"/>
            <a:ext cx="5917237" cy="115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4227174"/>
            <a:ext cx="6043613" cy="124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551047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zh-CN" altLang="en-US" dirty="0"/>
              <a:t>启动地址一般是处理器预设的，如</a:t>
            </a:r>
            <a:r>
              <a:rPr lang="en-US" altLang="zh-CN" dirty="0"/>
              <a:t>0xffff0</a:t>
            </a:r>
            <a:r>
              <a:rPr lang="zh-CN" altLang="en-US" dirty="0"/>
              <a:t>，或者</a:t>
            </a:r>
            <a:r>
              <a:rPr lang="en-US" altLang="zh-CN" dirty="0"/>
              <a:t>0x00000000</a:t>
            </a:r>
            <a:r>
              <a:rPr lang="zh-CN" altLang="en-US" dirty="0"/>
              <a:t>，其中放着</a:t>
            </a:r>
            <a:r>
              <a:rPr lang="en-US" altLang="zh-CN" dirty="0"/>
              <a:t>BIOS</a:t>
            </a:r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中存储着一些基本指令</a:t>
            </a:r>
            <a:endParaRPr lang="en-US" altLang="zh-CN" dirty="0"/>
          </a:p>
          <a:p>
            <a:pPr lvl="2"/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  <a:p>
            <a:pPr lvl="2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2"/>
            <a:r>
              <a:rPr lang="zh-CN" altLang="en-US" dirty="0"/>
              <a:t>设备的简易初始化</a:t>
            </a:r>
            <a:endParaRPr lang="en-US" altLang="zh-CN" dirty="0"/>
          </a:p>
          <a:p>
            <a:pPr lvl="2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硬盘的数据载入到内存</a:t>
            </a:r>
            <a:endParaRPr lang="en-US" altLang="zh-CN" dirty="0"/>
          </a:p>
          <a:p>
            <a:pPr lvl="1"/>
            <a:r>
              <a:rPr lang="en-US" altLang="zh-CN" dirty="0"/>
              <a:t>MBR</a:t>
            </a:r>
            <a:r>
              <a:rPr lang="zh-CN" altLang="en-US" dirty="0"/>
              <a:t>中含引导程序、分区表、校验合</a:t>
            </a:r>
            <a:endParaRPr lang="en-US" altLang="zh-CN" dirty="0"/>
          </a:p>
          <a:p>
            <a:pPr lvl="1"/>
            <a:r>
              <a:rPr lang="zh-CN" altLang="en-US" dirty="0"/>
              <a:t>读取分区表信息定位到分区，读取引导信息（</a:t>
            </a:r>
            <a:r>
              <a:rPr lang="en-US" altLang="zh-CN" dirty="0"/>
              <a:t>VBR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VBR</a:t>
            </a:r>
            <a:r>
              <a:rPr lang="zh-CN" altLang="en-US" dirty="0"/>
              <a:t>中包含文件系统的读取方式和操作系统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操作系统接管运行，为进程准备环境</a:t>
            </a:r>
            <a:endParaRPr lang="en-US" altLang="zh-CN" dirty="0"/>
          </a:p>
          <a:p>
            <a:pPr lvl="1"/>
            <a:r>
              <a:rPr lang="zh-CN" altLang="en-US" dirty="0"/>
              <a:t>获得物理内存分布，建立地址映射</a:t>
            </a:r>
            <a:endParaRPr lang="en-US" altLang="zh-CN" dirty="0"/>
          </a:p>
          <a:p>
            <a:pPr lvl="1"/>
            <a:r>
              <a:rPr lang="zh-CN" altLang="en-US" dirty="0"/>
              <a:t>管理中断，设置响应函数</a:t>
            </a:r>
            <a:endParaRPr lang="en-US" altLang="zh-CN" dirty="0"/>
          </a:p>
          <a:p>
            <a:pPr lvl="1"/>
            <a:r>
              <a:rPr lang="zh-CN" altLang="en-US" dirty="0"/>
              <a:t>获得连接的设备列表，并将其初始化</a:t>
            </a:r>
            <a:endParaRPr lang="en-US" altLang="zh-CN" dirty="0"/>
          </a:p>
          <a:p>
            <a:pPr lvl="1"/>
            <a:r>
              <a:rPr lang="zh-CN" altLang="en-US" dirty="0"/>
              <a:t>加载设备管理、加载文件系统、加载网络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创建第一个进程（来自硬盘上的应用程序）</a:t>
            </a:r>
            <a:endParaRPr lang="en-US" altLang="zh-CN" dirty="0"/>
          </a:p>
          <a:p>
            <a:r>
              <a:rPr lang="en-US" altLang="zh-CN" dirty="0"/>
              <a:t>Init</a:t>
            </a:r>
            <a:r>
              <a:rPr lang="zh-CN" altLang="en-US" dirty="0"/>
              <a:t>进程创建用户交互进程</a:t>
            </a:r>
            <a:r>
              <a:rPr lang="en-US" altLang="zh-CN" dirty="0"/>
              <a:t>(</a:t>
            </a:r>
            <a:r>
              <a:rPr lang="zh-CN" altLang="en-US" dirty="0"/>
              <a:t>对应实验</a:t>
            </a:r>
            <a:r>
              <a:rPr lang="en-US" altLang="zh-CN" dirty="0" err="1"/>
              <a:t>lab5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接收命令</a:t>
            </a:r>
            <a:endParaRPr lang="en-US" altLang="zh-CN" dirty="0"/>
          </a:p>
          <a:p>
            <a:pPr lvl="1"/>
            <a:r>
              <a:rPr lang="zh-CN" altLang="en-US" dirty="0"/>
              <a:t>图形化交互</a:t>
            </a:r>
            <a:endParaRPr lang="en-US" altLang="zh-CN" dirty="0"/>
          </a:p>
          <a:p>
            <a:pPr lvl="1"/>
            <a:r>
              <a:rPr lang="zh-CN" altLang="en-US" dirty="0"/>
              <a:t>回收资源</a:t>
            </a:r>
            <a:endParaRPr lang="en-US" altLang="zh-CN" dirty="0"/>
          </a:p>
          <a:p>
            <a:pPr lvl="1"/>
            <a:r>
              <a:rPr lang="zh-CN" altLang="en-US" dirty="0"/>
              <a:t>关机</a:t>
            </a: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6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8514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en-US" altLang="zh-CN" dirty="0"/>
              <a:t>0xffff0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），或者</a:t>
            </a:r>
            <a:r>
              <a:rPr lang="en-US" altLang="zh-CN" dirty="0"/>
              <a:t>0x00000000</a:t>
            </a:r>
            <a:r>
              <a:rPr lang="zh-CN" altLang="en-US" dirty="0"/>
              <a:t>（</a:t>
            </a:r>
            <a:r>
              <a:rPr lang="en-US" altLang="zh-CN" dirty="0"/>
              <a:t>MIPS</a:t>
            </a:r>
            <a:r>
              <a:rPr lang="zh-CN" altLang="en-US" dirty="0"/>
              <a:t>），或者</a:t>
            </a:r>
            <a:r>
              <a:rPr lang="en-US" altLang="zh-CN" dirty="0"/>
              <a:t>0x1000(</a:t>
            </a:r>
            <a:r>
              <a:rPr lang="en-US" altLang="zh-CN" dirty="0" err="1"/>
              <a:t>Qemu</a:t>
            </a:r>
            <a:r>
              <a:rPr lang="zh-CN" altLang="en-US" dirty="0"/>
              <a:t>模拟的</a:t>
            </a:r>
            <a:r>
              <a:rPr lang="en-US" altLang="zh-CN" dirty="0"/>
              <a:t>RISC-V)</a:t>
            </a:r>
          </a:p>
          <a:p>
            <a:pPr lvl="1"/>
            <a:r>
              <a:rPr lang="zh-CN" altLang="en-US" dirty="0"/>
              <a:t>关于</a:t>
            </a:r>
            <a:r>
              <a:rPr lang="en-US" altLang="zh-CN" dirty="0" err="1"/>
              <a:t>risc</a:t>
            </a:r>
            <a:r>
              <a:rPr lang="en-US" altLang="zh-CN" dirty="0"/>
              <a:t>-v</a:t>
            </a:r>
            <a:r>
              <a:rPr lang="zh-CN" altLang="en-US" dirty="0"/>
              <a:t>的启动过程，请线下自行学习</a:t>
            </a:r>
            <a:r>
              <a:rPr lang="zh-CN" altLang="en-US" dirty="0">
                <a:hlinkClick r:id="rId3"/>
              </a:rPr>
              <a:t>视频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）中存储着一些基本指令</a:t>
            </a:r>
            <a:endParaRPr lang="en-US" altLang="zh-CN" dirty="0"/>
          </a:p>
          <a:p>
            <a:pPr lvl="1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1"/>
            <a:r>
              <a:rPr lang="zh-CN" altLang="en-US" dirty="0"/>
              <a:t>设备的简易初始化</a:t>
            </a:r>
            <a:endParaRPr lang="en-US" altLang="zh-CN" dirty="0"/>
          </a:p>
          <a:p>
            <a:pPr lvl="1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40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7782C-0C56-4554-9480-CE620461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90550"/>
            <a:ext cx="962025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41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系统启动完成时地址空间布局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4440239" y="2205039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4443413" y="2209801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5961063" y="2555876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4727576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2711451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8112126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5448301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  <p:extLst>
      <p:ext uri="{BB962C8B-B14F-4D97-AF65-F5344CB8AC3E}">
        <p14:creationId xmlns:p14="http://schemas.microsoft.com/office/powerpoint/2010/main" val="98821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73366-6578-3C9D-0B5A-63CA629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0FA62B-FABD-BDB0-E267-06A2D12E61B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系统启动完成时</a:t>
            </a:r>
            <a:r>
              <a:rPr lang="en-US" altLang="zh-CN" dirty="0"/>
              <a:t>OS</a:t>
            </a:r>
            <a:r>
              <a:rPr lang="zh-CN" altLang="en-US" dirty="0"/>
              <a:t>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BAB5-B4FE-D239-298C-9050F7ADC91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idt_init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将所有的中断（异常）设置了对应的响应函数</a:t>
            </a:r>
            <a:r>
              <a:rPr lang="en-US" altLang="zh-CN" dirty="0"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sym typeface="Wingdings" panose="05000000000000000000" pitchFamily="2" charset="2"/>
              </a:rPr>
              <a:t>alltraps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其中用到的，时钟中断、缺页异常和</a:t>
            </a:r>
            <a:r>
              <a:rPr lang="en-US" altLang="zh-CN" dirty="0" err="1">
                <a:sym typeface="Wingdings" panose="05000000000000000000" pitchFamily="2" charset="2"/>
              </a:rPr>
              <a:t>syscall</a:t>
            </a:r>
            <a:r>
              <a:rPr lang="zh-CN" altLang="en-US" dirty="0">
                <a:sym typeface="Wingdings" panose="05000000000000000000" pitchFamily="2" charset="2"/>
              </a:rPr>
              <a:t>中断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kern_init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sym typeface="Wingdings" panose="05000000000000000000" pitchFamily="2" charset="2"/>
              </a:rPr>
              <a:t>pmm_init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把所有的未占用的页充入</a:t>
            </a:r>
            <a:r>
              <a:rPr lang="en-US" altLang="zh-CN" dirty="0" err="1">
                <a:sym typeface="Wingdings" panose="05000000000000000000" pitchFamily="2" charset="2"/>
              </a:rPr>
              <a:t>freelist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建立第一张页表</a:t>
            </a:r>
            <a:r>
              <a:rPr lang="en-US" altLang="zh-CN" dirty="0">
                <a:sym typeface="Wingdings" panose="05000000000000000000" pitchFamily="2" charset="2"/>
              </a:rPr>
              <a:t>boot_cr3</a:t>
            </a:r>
            <a:r>
              <a:rPr lang="zh-CN" altLang="en-US" dirty="0">
                <a:sym typeface="Wingdings" panose="05000000000000000000" pitchFamily="2" charset="2"/>
              </a:rPr>
              <a:t>（这个变量名很烂），其中描述了</a:t>
            </a:r>
            <a:r>
              <a:rPr lang="en-US" altLang="zh-CN" dirty="0">
                <a:sym typeface="Wingdings" panose="05000000000000000000" pitchFamily="2" charset="2"/>
              </a:rPr>
              <a:t>kernel</a:t>
            </a:r>
            <a:r>
              <a:rPr lang="zh-CN" altLang="en-US" dirty="0">
                <a:sym typeface="Wingdings" panose="05000000000000000000" pitchFamily="2" charset="2"/>
              </a:rPr>
              <a:t>代码空间的状态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sched_init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proc_init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准备好调度器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准备好进程所需的数据结构（上下文与</a:t>
            </a:r>
            <a:r>
              <a:rPr lang="en-US" altLang="zh-CN" dirty="0">
                <a:sym typeface="Wingdings" panose="05000000000000000000" pitchFamily="2" charset="2"/>
              </a:rPr>
              <a:t>PCB</a:t>
            </a:r>
            <a:r>
              <a:rPr lang="zh-CN" altLang="en-US" dirty="0">
                <a:sym typeface="Wingdings" panose="05000000000000000000" pitchFamily="2" charset="2"/>
              </a:rPr>
              <a:t>的队列等）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980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第一个进程通过</a:t>
            </a:r>
            <a:r>
              <a:rPr lang="en-US" altLang="zh-CN" dirty="0"/>
              <a:t>exec</a:t>
            </a:r>
            <a:r>
              <a:rPr lang="zh-CN" altLang="en-US" dirty="0"/>
              <a:t>执行</a:t>
            </a:r>
            <a:r>
              <a:rPr lang="en-US" altLang="zh-CN" dirty="0" err="1"/>
              <a:t>init</a:t>
            </a:r>
            <a:r>
              <a:rPr lang="zh-CN" altLang="en-US" dirty="0"/>
              <a:t>得到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CFD0B-EB46-4101-BE12-E773555A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96678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BA3F1-E9F7-4774-91F0-6342A20D8EE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时发生了什么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5027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600" dirty="0"/>
              <a:t>根据文件路径从文件系统中找到指定的文件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从磁盘的根目录出发，遍历文件目录树，找到对应的文件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磁盘驱动管理磁臂和扇区，读取文件夹数据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将文件映射入内存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按照链表（或者树）结构，依次读取文件的头部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再次需要磁盘动作读取前面的若干个扇区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按照文件头部写好的（编译器设定的）建立起虚拟地址空间的地图（虚拟地址空间与文件</a:t>
            </a:r>
            <a:r>
              <a:rPr lang="en-US" altLang="zh-CN" sz="2200" dirty="0"/>
              <a:t>ID</a:t>
            </a:r>
            <a:r>
              <a:rPr lang="zh-CN" altLang="en-US" sz="2200" dirty="0"/>
              <a:t>和</a:t>
            </a:r>
            <a:r>
              <a:rPr lang="en-US" altLang="zh-CN" sz="2200" dirty="0"/>
              <a:t>offset)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加载外部依赖（动态链接库）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程序执行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程序跳转到</a:t>
            </a:r>
            <a:r>
              <a:rPr lang="en-US" altLang="zh-CN" sz="2200" dirty="0"/>
              <a:t>main</a:t>
            </a:r>
            <a:r>
              <a:rPr lang="zh-CN" altLang="en-US" sz="2200" dirty="0"/>
              <a:t>所在的地址，触发缺页</a:t>
            </a:r>
            <a:r>
              <a:rPr lang="en-US" altLang="zh-CN" sz="2200" dirty="0"/>
              <a:t>—</a:t>
            </a:r>
            <a:r>
              <a:rPr lang="zh-CN" altLang="en-US" sz="2200" dirty="0"/>
              <a:t>查询虚拟地址空间地图</a:t>
            </a:r>
            <a:r>
              <a:rPr lang="en-US" altLang="zh-CN" sz="2200" dirty="0"/>
              <a:t>—</a:t>
            </a:r>
            <a:r>
              <a:rPr lang="zh-CN" altLang="en-US" sz="2200" dirty="0"/>
              <a:t>文件系统</a:t>
            </a:r>
            <a:r>
              <a:rPr lang="en-US" altLang="zh-CN" sz="2200" dirty="0"/>
              <a:t>—</a:t>
            </a:r>
            <a:r>
              <a:rPr lang="zh-CN" altLang="en-US" sz="2200" dirty="0"/>
              <a:t>磁盘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分配物理页</a:t>
            </a:r>
            <a:r>
              <a:rPr lang="en-US" altLang="zh-CN" sz="2200" dirty="0"/>
              <a:t>—</a:t>
            </a:r>
            <a:r>
              <a:rPr lang="zh-CN" altLang="en-US" sz="2200" dirty="0"/>
              <a:t>修改页表</a:t>
            </a:r>
            <a:r>
              <a:rPr lang="en-US" altLang="zh-CN" sz="2200" dirty="0"/>
              <a:t>—</a:t>
            </a:r>
            <a:r>
              <a:rPr lang="zh-CN" altLang="en-US" sz="2200" dirty="0"/>
              <a:t>挤压可用内存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执行指令、发起</a:t>
            </a:r>
            <a:r>
              <a:rPr lang="en-US" altLang="zh-CN" sz="2200" dirty="0" err="1"/>
              <a:t>syscall</a:t>
            </a:r>
            <a:r>
              <a:rPr lang="zh-CN" altLang="en-US" sz="2200" dirty="0"/>
              <a:t>打开设备、访问驱动等动作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随时可能发生的调度导致运行中断和恢复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遇到内存压力，某些内存页被换出至文件中，在页表中标记不存在，在地图中记录文件信息</a:t>
            </a:r>
            <a:endParaRPr lang="en-US" altLang="zh-CN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088904" y="476672"/>
            <a:ext cx="698376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altLang="zh-CN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/app/bin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exec</a:t>
            </a:r>
            <a:r>
              <a:rPr lang="zh-CN" altLang="en-US" dirty="0"/>
              <a:t>之后发生了什么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D64520-517C-4BE7-A1FE-8F00E196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567882"/>
            <a:ext cx="6984776" cy="52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对于每一个进程，其合法的可用地址空间由</a:t>
            </a:r>
            <a:r>
              <a:rPr lang="en-US" altLang="zh-CN" dirty="0" err="1"/>
              <a:t>vma</a:t>
            </a:r>
            <a:r>
              <a:rPr lang="zh-CN" altLang="en-US" dirty="0"/>
              <a:t>管理</a:t>
            </a:r>
            <a:endParaRPr lang="en-US" altLang="zh-CN" dirty="0"/>
          </a:p>
          <a:p>
            <a:pPr lvl="1"/>
            <a:r>
              <a:rPr lang="zh-CN" altLang="en-US" dirty="0"/>
              <a:t>编译时创建的代码、数据段并指定了位置，以及对应文件中的位置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2" name="Picture 4" descr="figure2761">
            <a:extLst>
              <a:ext uri="{FF2B5EF4-FFF2-40B4-BE49-F238E27FC236}">
                <a16:creationId xmlns:a16="http://schemas.microsoft.com/office/drawing/2014/main" id="{BB830A91-4AD2-5E6A-3D0D-DF5AC1F5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43" y="2852936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0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对于每一个进程，已分配的物理地址空间由页表管理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FC06A-A721-6AD9-73CA-F29A2F8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5380897" cy="40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43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 </a:t>
            </a:r>
            <a:r>
              <a:rPr lang="zh-CN" altLang="en-US" dirty="0"/>
              <a:t>中</a:t>
            </a:r>
            <a:r>
              <a:rPr lang="en-US" altLang="zh-CN" dirty="0" err="1"/>
              <a:t>VPT</a:t>
            </a:r>
            <a:r>
              <a:rPr lang="zh-CN" altLang="en-US" dirty="0"/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A152CAB-7B3B-7C1B-3E71-29B94D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64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 err="1">
                <a:solidFill>
                  <a:srgbClr val="FF0000"/>
                </a:solidFill>
              </a:rPr>
              <a:t>VPT</a:t>
            </a:r>
            <a:r>
              <a:rPr lang="zh-CN" altLang="en-US" dirty="0">
                <a:solidFill>
                  <a:srgbClr val="FF0000"/>
                </a:solidFill>
              </a:rPr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不好意思，几乎所有的优化都没做</a:t>
            </a:r>
          </a:p>
        </p:txBody>
      </p:sp>
    </p:spTree>
    <p:extLst>
      <p:ext uri="{BB962C8B-B14F-4D97-AF65-F5344CB8AC3E}">
        <p14:creationId xmlns:p14="http://schemas.microsoft.com/office/powerpoint/2010/main" val="22973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C5754-B899-4D83-8A5A-CCCB0622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4218B7-4FFF-443D-84CB-428856CBBAA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BIOS</a:t>
            </a:r>
            <a:r>
              <a:rPr lang="zh-CN" altLang="en-US" dirty="0"/>
              <a:t>？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B127BC1-F1B4-470C-A33E-65DCC8BA3B0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Basic Input Output System</a:t>
            </a:r>
            <a:r>
              <a:rPr lang="zh-CN" altLang="en-US" dirty="0"/>
              <a:t>，是一套软件，它通常放在主板上一个专用的芯片里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890EFD-2BEA-43C2-81CF-513DDBEB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1" y="2564904"/>
            <a:ext cx="6096000" cy="38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D372D-6D14-4547-AE50-A010BD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252AE94-6CF3-4FA8-98EC-73D4AEA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用户眼中的操作系统</a:t>
            </a:r>
          </a:p>
        </p:txBody>
      </p:sp>
    </p:spTree>
    <p:extLst>
      <p:ext uri="{BB962C8B-B14F-4D97-AF65-F5344CB8AC3E}">
        <p14:creationId xmlns:p14="http://schemas.microsoft.com/office/powerpoint/2010/main" val="766027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90607-C033-4277-976B-CC692516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B5888E7-EA3E-4E85-B0EF-F1ACD03E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Shell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24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pic>
        <p:nvPicPr>
          <p:cNvPr id="10" name="ECB019B1-382A-4266-B25C-5B523AA43C14-1" descr="wpp">
            <a:extLst>
              <a:ext uri="{FF2B5EF4-FFF2-40B4-BE49-F238E27FC236}">
                <a16:creationId xmlns:a16="http://schemas.microsoft.com/office/drawing/2014/main" id="{A773DF0E-EF90-4499-B154-50B7960E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074924"/>
            <a:ext cx="505587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52B923-6DD0-DCF1-2C89-4C17A118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F05635-1341-4095-8B10-2156A807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65" y="1665701"/>
            <a:ext cx="4879467" cy="455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6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CE7DC-CB89-4A75-994B-D130CAF45F69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两个重要的系统调用</a:t>
            </a:r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exec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负责让进程执行一个特定的程序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由子进程调用，改变其执行的内容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依据二进制文件格式重新建立页表映射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负责创建一个新的进程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由父进程调用，创建一个新的进程为子进程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新的进程与原进程共享所有的资源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页表复用，写时复制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新的进程为就绪态等待调度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 </a:t>
            </a:r>
            <a:r>
              <a:rPr lang="zh-CN" altLang="en-US" dirty="0"/>
              <a:t>后，如果不</a:t>
            </a:r>
            <a:r>
              <a:rPr lang="en-US" altLang="zh-CN" dirty="0"/>
              <a:t>exec</a:t>
            </a:r>
            <a:r>
              <a:rPr lang="zh-CN" altLang="en-US" dirty="0"/>
              <a:t>会怎么样？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E134EB-9DA6-A5BE-03C5-711D06D0A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7983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480991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371341" y="1556793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57044" y="1628231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6965772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8500488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587120" y="1699668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5612519" y="1614479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5735638" y="2263106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5372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7CBA28-0781-A8CD-1CBC-A1A43D8D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679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3863977" y="4480993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1861720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196753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487488" y="278211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67150" y="278529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774825" y="3131121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33850" y="2998912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6821756" y="1861720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5176963" y="4077172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662267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802624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6289007" y="3238449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6876716" y="3470224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7464426" y="3354336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5708527" y="3354337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5020471" y="4308946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5346914" y="4304184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5627689" y="4308944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8471818" y="4308946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4479423" y="4308946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3872311" y="4193060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3611094" y="4193058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2995416" y="4188296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8351112" y="2526358"/>
            <a:ext cx="293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的空间很大，复制会不会很慢？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如果复制后不</a:t>
            </a:r>
            <a:r>
              <a:rPr lang="en-US" altLang="zh-CN" dirty="0"/>
              <a:t>exec</a:t>
            </a:r>
            <a:r>
              <a:rPr lang="zh-CN" altLang="en-US" dirty="0"/>
              <a:t>，会不会浪费？</a:t>
            </a:r>
          </a:p>
        </p:txBody>
      </p:sp>
    </p:spTree>
    <p:extLst>
      <p:ext uri="{BB962C8B-B14F-4D97-AF65-F5344CB8AC3E}">
        <p14:creationId xmlns:p14="http://schemas.microsoft.com/office/powerpoint/2010/main" val="2731587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7A32BE54-2110-6A01-E323-F7B55B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354D4D-FB26-BE38-8A14-FFCF2165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791827"/>
            <a:ext cx="7992888" cy="485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1585" y="5706586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12529"/>
                </a:solidFill>
                <a:latin typeface="Raleway" panose="020B0003030101060003" pitchFamily="34" charset="0"/>
              </a:rPr>
              <a:t>On-Demand-Fork: A Microsecond Fork for Memory-Intensive and Latency-Sensitive Applications,</a:t>
            </a:r>
            <a:br>
              <a:rPr lang="en-US" altLang="zh-CN" sz="1400" dirty="0"/>
            </a:b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Kaiyang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Zhao (Purdue University, United States of America), </a:t>
            </a: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Sishuai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Gong (Purdue University), Pedro Fonseca (Purdue University, United States of America). </a:t>
            </a:r>
            <a:r>
              <a:rPr lang="en-US" altLang="zh-CN" sz="1400" i="1" dirty="0" err="1">
                <a:solidFill>
                  <a:srgbClr val="FF0000"/>
                </a:solidFill>
                <a:latin typeface="Raleway" panose="020B0003030101060003" pitchFamily="34" charset="0"/>
              </a:rPr>
              <a:t>Eurosys2021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2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34997-BD7E-4DBB-42E3-8C9ABD4F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B36001-5F6C-DED2-1812-8AB6079D49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进程在运行过程中如何与</a:t>
            </a:r>
            <a:r>
              <a:rPr lang="en-US" altLang="zh-CN" dirty="0"/>
              <a:t>OS</a:t>
            </a:r>
            <a:r>
              <a:rPr lang="zh-CN" altLang="en-US" dirty="0"/>
              <a:t>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8E0AC-4D17-C217-1C56-F11163F6183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如何获取内存？</a:t>
            </a:r>
            <a:endParaRPr lang="en-US" altLang="zh-CN" dirty="0"/>
          </a:p>
          <a:p>
            <a:r>
              <a:rPr lang="zh-CN" altLang="en-US" dirty="0"/>
              <a:t>通过缺页拿到物理内存</a:t>
            </a:r>
            <a:endParaRPr lang="en-US" altLang="zh-CN" dirty="0"/>
          </a:p>
          <a:p>
            <a:r>
              <a:rPr lang="zh-CN" altLang="en-US" dirty="0"/>
              <a:t>为什么会缺页呢？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4" descr="figure2761">
            <a:extLst>
              <a:ext uri="{FF2B5EF4-FFF2-40B4-BE49-F238E27FC236}">
                <a16:creationId xmlns:a16="http://schemas.microsoft.com/office/drawing/2014/main" id="{DF7FA2F8-6E7E-4468-AD6C-7E42D2CF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996952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1EC09-EF85-4055-A6C9-48CE73A9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16049D-9B99-4C2C-A672-98B5A85AA8A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48B84-92AE-439B-BA13-70CCF61D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509959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处理器上电过程</a:t>
            </a:r>
            <a:endParaRPr lang="en-US" altLang="zh-CN" dirty="0"/>
          </a:p>
          <a:p>
            <a:pPr lvl="1"/>
            <a:r>
              <a:rPr lang="zh-CN" altLang="en-US" dirty="0"/>
              <a:t>设备都需要驱动，上电的第一段代码从哪里来？</a:t>
            </a:r>
            <a:r>
              <a:rPr lang="en-US" altLang="zh-CN" dirty="0">
                <a:solidFill>
                  <a:srgbClr val="FF0000"/>
                </a:solidFill>
              </a:rPr>
              <a:t>BIOS</a:t>
            </a:r>
          </a:p>
          <a:p>
            <a:pPr lvl="1"/>
            <a:r>
              <a:rPr lang="zh-CN" altLang="en-US" dirty="0"/>
              <a:t>设备怎么知道自己的内存有多大，放在哪？</a:t>
            </a:r>
            <a:r>
              <a:rPr lang="zh-CN" altLang="en-US" dirty="0">
                <a:solidFill>
                  <a:srgbClr val="FF0000"/>
                </a:solidFill>
              </a:rPr>
              <a:t>内存</a:t>
            </a:r>
            <a:r>
              <a:rPr lang="en-US" altLang="zh-CN" dirty="0">
                <a:solidFill>
                  <a:srgbClr val="FF0000"/>
                </a:solidFill>
              </a:rPr>
              <a:t>SPD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很可惜，现在</a:t>
            </a:r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zh-CN" altLang="en-US" dirty="0">
                <a:solidFill>
                  <a:srgbClr val="FF0000"/>
                </a:solidFill>
              </a:rPr>
              <a:t>还不能支持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程序中的地址是怎么来的？</a:t>
            </a:r>
            <a:endParaRPr lang="en-US" altLang="zh-CN" dirty="0"/>
          </a:p>
          <a:p>
            <a:pPr lvl="1"/>
            <a:r>
              <a:rPr lang="zh-CN" altLang="en-US" dirty="0"/>
              <a:t>编译器、链接器决定程序中的地址</a:t>
            </a:r>
            <a:endParaRPr lang="en-US" altLang="zh-CN" dirty="0"/>
          </a:p>
          <a:p>
            <a:pPr lvl="1"/>
            <a:r>
              <a:rPr lang="zh-CN" altLang="en-US" dirty="0"/>
              <a:t>硬件构成决定数据和指令在物理内存的位置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页表</a:t>
            </a:r>
            <a:r>
              <a:rPr lang="zh-CN" altLang="en-US" dirty="0"/>
              <a:t>可以建立这个对应关系，但</a:t>
            </a:r>
            <a:r>
              <a:rPr lang="zh-CN" altLang="en-US" dirty="0">
                <a:solidFill>
                  <a:srgbClr val="FF0000"/>
                </a:solidFill>
              </a:rPr>
              <a:t>页表在哪里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启动完成的</a:t>
            </a:r>
            <a:r>
              <a:rPr lang="en-US" altLang="zh-CN" dirty="0"/>
              <a:t>OS</a:t>
            </a:r>
            <a:r>
              <a:rPr lang="zh-CN" altLang="en-US" dirty="0"/>
              <a:t>里面是什么？</a:t>
            </a:r>
            <a:endParaRPr lang="en-US" altLang="zh-CN" dirty="0"/>
          </a:p>
          <a:p>
            <a:pPr lvl="1"/>
            <a:r>
              <a:rPr lang="zh-CN" altLang="en-US" dirty="0"/>
              <a:t>中断向量表（基础中断，如时钟等，也包括</a:t>
            </a:r>
            <a:r>
              <a:rPr lang="en-US" altLang="zh-CN" dirty="0" err="1"/>
              <a:t>syscall</a:t>
            </a:r>
            <a:r>
              <a:rPr lang="zh-CN" altLang="en-US" dirty="0"/>
              <a:t>的调用表）</a:t>
            </a:r>
            <a:endParaRPr lang="en-US" altLang="zh-CN" dirty="0"/>
          </a:p>
          <a:p>
            <a:pPr lvl="1"/>
            <a:r>
              <a:rPr lang="zh-CN" altLang="en-US" dirty="0"/>
              <a:t>进程管理所需的数据结构（进程的上下文、每个进程的</a:t>
            </a:r>
            <a:r>
              <a:rPr lang="en-US" altLang="zh-CN" dirty="0"/>
              <a:t>VMA</a:t>
            </a:r>
            <a:r>
              <a:rPr lang="zh-CN" altLang="en-US" dirty="0"/>
              <a:t>、页表）</a:t>
            </a:r>
            <a:endParaRPr lang="en-US" altLang="zh-CN" dirty="0"/>
          </a:p>
          <a:p>
            <a:pPr lvl="1"/>
            <a:r>
              <a:rPr lang="zh-CN" altLang="en-US" dirty="0"/>
              <a:t>内存管理所需的数据结构（物理内存管理，</a:t>
            </a:r>
            <a:r>
              <a:rPr lang="en-US" altLang="zh-CN" dirty="0"/>
              <a:t>DMA</a:t>
            </a:r>
            <a:r>
              <a:rPr lang="zh-CN" altLang="en-US" dirty="0"/>
              <a:t>内存管理等）</a:t>
            </a:r>
            <a:endParaRPr lang="en-US" altLang="zh-CN" dirty="0"/>
          </a:p>
          <a:p>
            <a:pPr lvl="1"/>
            <a:r>
              <a:rPr lang="zh-CN" altLang="en-US" dirty="0"/>
              <a:t>系统中的策略与机制：进程上下文切换的多种策略、页面置换的多种策略</a:t>
            </a:r>
            <a:endParaRPr lang="en-US" altLang="zh-CN" dirty="0"/>
          </a:p>
          <a:p>
            <a:pPr lvl="1"/>
            <a:r>
              <a:rPr lang="zh-CN" altLang="en-US" dirty="0"/>
              <a:t>驱动程序：各种设备的驱动程序（中断之后，对于数据的解析和处理），文件系统（一定程度上可以看做存储器的驱动程序的扩展），以及网络、声卡等等</a:t>
            </a:r>
            <a:endParaRPr lang="en-US" altLang="zh-CN" dirty="0"/>
          </a:p>
          <a:p>
            <a:pPr lvl="1"/>
            <a:r>
              <a:rPr lang="zh-CN" altLang="en-US" dirty="0"/>
              <a:t>创建第一个进程</a:t>
            </a:r>
            <a:endParaRPr lang="en-US" altLang="zh-CN" dirty="0"/>
          </a:p>
          <a:p>
            <a:r>
              <a:rPr lang="zh-CN" altLang="en-US" dirty="0"/>
              <a:t>新的进程是怎么来的？</a:t>
            </a:r>
            <a:endParaRPr lang="en-US" altLang="zh-CN" dirty="0"/>
          </a:p>
          <a:p>
            <a:pPr lvl="1"/>
            <a:r>
              <a:rPr lang="en-US" altLang="zh-CN" dirty="0"/>
              <a:t>Fork/exec</a:t>
            </a:r>
            <a:r>
              <a:rPr lang="zh-CN" altLang="en-US" dirty="0"/>
              <a:t>及类似的系统调用</a:t>
            </a:r>
            <a:endParaRPr lang="en-US" altLang="zh-CN" dirty="0"/>
          </a:p>
          <a:p>
            <a:pPr lvl="1"/>
            <a:r>
              <a:rPr lang="zh-CN" altLang="en-US" dirty="0"/>
              <a:t>可执行程序中预定了所有虚拟内存的可用区域</a:t>
            </a:r>
            <a:endParaRPr lang="en-US" altLang="zh-CN" dirty="0"/>
          </a:p>
          <a:p>
            <a:r>
              <a:rPr lang="zh-CN" altLang="en-US" dirty="0"/>
              <a:t>新的虚拟内存区域是怎么来的？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 err="1"/>
              <a:t>mmap</a:t>
            </a:r>
            <a:r>
              <a:rPr lang="zh-CN" altLang="en-US" dirty="0"/>
              <a:t>为例看到虚拟地址管理的变化</a:t>
            </a:r>
          </a:p>
        </p:txBody>
      </p:sp>
    </p:spTree>
    <p:extLst>
      <p:ext uri="{BB962C8B-B14F-4D97-AF65-F5344CB8AC3E}">
        <p14:creationId xmlns:p14="http://schemas.microsoft.com/office/powerpoint/2010/main" val="226982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8" y="1569767"/>
            <a:ext cx="11017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pPr eaLnBrk="1" hangingPunct="1"/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如果有缺陷怎么办？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上面的程序是怎么来的？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Content of PCB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63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94" y="1570038"/>
            <a:ext cx="78020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7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962F92-3740-44D3-BC9C-9CA0D9556FEC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Task_Struct in Linux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 descr="taskstructoflinu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412776"/>
            <a:ext cx="4379437" cy="492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5ED52B-AB85-4CF9-85BC-7E5D4461AAF1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62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页面交换发生在多进程共享场景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BA0CB5-EE86-FA89-10FE-3BE7A05C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5375276" y="1557339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3117851" y="155733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4305301" y="2744789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5497513" y="156051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3405188" y="1916114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6897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5187951" y="3605214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5764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3941764" y="2779714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5550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6456363" y="1628776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B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60245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6311901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6600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68881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1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6D54C-FC57-48F3-9D17-D94B859E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FBC297-DD68-4395-99AC-C9399386B7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虚拟内存管理示例</a:t>
            </a:r>
            <a:r>
              <a:rPr lang="en-US" altLang="zh-CN" dirty="0"/>
              <a:t>:</a:t>
            </a:r>
            <a:r>
              <a:rPr lang="en-US" altLang="zh-CN" dirty="0" err="1"/>
              <a:t>mmap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D8A73-65FB-4DA2-825A-0C8DDD9705B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Read</a:t>
            </a:r>
            <a:r>
              <a:rPr lang="zh-CN" altLang="en-US" dirty="0"/>
              <a:t>调用的原理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F0126-7B84-49A1-A1B3-3D1E611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4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40841-8954-4B4F-B2B1-33D47CA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30FCDA-F723-4630-87A3-CD6E39F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示例：文件内容扫描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98665B85-0B94-46D6-8410-C3134BE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48436" y="1988841"/>
            <a:ext cx="4647565" cy="4123055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D13A5CC-821D-4A91-A96C-230A0B40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044882" y="1964526"/>
            <a:ext cx="4659630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6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4AABDC-AE2C-4A44-A0DD-7B222CD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307AE4-773E-455D-A907-7B4762F52C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如何避免这一份重复的</a:t>
            </a:r>
            <a:r>
              <a:rPr lang="en-US" altLang="zh-CN" dirty="0"/>
              <a:t>copy?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4415E-E64A-4EB5-9450-46A108A9063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Wingdings" charset="0"/>
              <a:buChar char="l"/>
            </a:pPr>
            <a:r>
              <a:rPr lang="en-US" altLang="en-US" sz="2400" dirty="0" err="1">
                <a:latin typeface="微软雅黑"/>
                <a:ea typeface="微软雅黑"/>
              </a:rPr>
              <a:t>mmap</a:t>
            </a:r>
            <a:r>
              <a:rPr lang="zh-CN" altLang="en-US" sz="2400" dirty="0">
                <a:latin typeface="微软雅黑"/>
                <a:ea typeface="微软雅黑"/>
              </a:rPr>
              <a:t>原理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在虚拟地址中制造一个合法的空洞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这一段虚拟地址空间将由指定的文件的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</a:rPr>
              <a:t>对应数据</a:t>
            </a:r>
            <a:r>
              <a:rPr lang="zh-CN" altLang="en-US" dirty="0">
                <a:latin typeface="微软雅黑"/>
                <a:ea typeface="微软雅黑"/>
              </a:rPr>
              <a:t>来填充（即在</a:t>
            </a:r>
            <a:r>
              <a:rPr lang="en-US" altLang="zh-CN" dirty="0" err="1">
                <a:latin typeface="微软雅黑"/>
                <a:ea typeface="微软雅黑"/>
              </a:rPr>
              <a:t>vma</a:t>
            </a:r>
            <a:r>
              <a:rPr lang="zh-CN" altLang="en-US" dirty="0">
                <a:latin typeface="微软雅黑"/>
                <a:ea typeface="微软雅黑"/>
              </a:rPr>
              <a:t>中建立了虚拟内存与文件中某一段数据的对应关系）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进程可以使用指针等方式读写内存这一段区域的数据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对这一块空间的读写，由</a:t>
            </a:r>
            <a:r>
              <a:rPr lang="en-US" altLang="zh-CN" dirty="0">
                <a:latin typeface="微软雅黑"/>
                <a:ea typeface="微软雅黑"/>
              </a:rPr>
              <a:t>OS</a:t>
            </a:r>
            <a:r>
              <a:rPr lang="zh-CN" altLang="en-US" dirty="0">
                <a:latin typeface="微软雅黑"/>
                <a:ea typeface="微软雅黑"/>
              </a:rPr>
              <a:t>转义成对文件的读写</a:t>
            </a:r>
            <a:endParaRPr lang="en-US" altLang="zh-CN" dirty="0">
              <a:latin typeface="微软雅黑"/>
              <a:ea typeface="微软雅黑"/>
            </a:endParaRPr>
          </a:p>
          <a:p>
            <a:pPr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为了避免频繁的读写，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OS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page cache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挂在进程的页表中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Page cache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可以实现数据读取时按需加载</a:t>
            </a:r>
            <a:endParaRPr lang="en-US" altLang="zh-CN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en-US" altLang="zh-CN" dirty="0">
                <a:latin typeface="微软雅黑"/>
                <a:ea typeface="微软雅黑"/>
              </a:rPr>
              <a:t>Page cache</a:t>
            </a:r>
            <a:r>
              <a:rPr lang="zh-CN" altLang="en-US" dirty="0">
                <a:latin typeface="微软雅黑"/>
                <a:ea typeface="微软雅黑"/>
              </a:rPr>
              <a:t>可以实现数据写入时延后写回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endParaRPr lang="zh-CN" altLang="en-US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4492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9834E4E-19EE-3072-034A-CFE852CA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ED27E-58BE-4B1E-850D-607FB8F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6B4083-DF61-1830-3C5C-520F0BDE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系统调用函数原型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DF5412A-7A43-47EC-8A4F-AE386249ECCC}"/>
              </a:ext>
            </a:extLst>
          </p:cNvPr>
          <p:cNvSpPr/>
          <p:nvPr/>
        </p:nvSpPr>
        <p:spPr bwMode="auto">
          <a:xfrm>
            <a:off x="5087888" y="2269626"/>
            <a:ext cx="2133600" cy="72732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Times New Roman" pitchFamily="18" charset="0"/>
              </a:rPr>
              <a:t>空白虚拟页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707376-8BC5-0839-DB31-B53180AD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568852"/>
            <a:ext cx="10801200" cy="996052"/>
          </a:xfrm>
        </p:spPr>
        <p:txBody>
          <a:bodyPr/>
          <a:lstStyle/>
          <a:p>
            <a:r>
              <a:rPr lang="en-US" altLang="zh-CN" dirty="0"/>
              <a:t> void *</a:t>
            </a:r>
            <a:r>
              <a:rPr lang="en-US" altLang="zh-CN" dirty="0" err="1"/>
              <a:t>mmap</a:t>
            </a:r>
            <a:r>
              <a:rPr lang="en-US" altLang="zh-CN" dirty="0"/>
              <a:t>(void *</a:t>
            </a:r>
            <a:r>
              <a:rPr lang="en-US" altLang="zh-CN" dirty="0" err="1"/>
              <a:t>addr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length, int </a:t>
            </a:r>
            <a:r>
              <a:rPr lang="en-US" altLang="zh-CN" dirty="0" err="1"/>
              <a:t>prot</a:t>
            </a:r>
            <a:r>
              <a:rPr lang="en-US" altLang="zh-CN" dirty="0"/>
              <a:t>, int flags, int </a:t>
            </a:r>
            <a:r>
              <a:rPr lang="en-US" altLang="zh-CN" dirty="0" err="1"/>
              <a:t>fd</a:t>
            </a:r>
            <a:r>
              <a:rPr lang="en-US" altLang="zh-CN" dirty="0"/>
              <a:t>, </a:t>
            </a:r>
            <a:r>
              <a:rPr lang="en-US" altLang="zh-CN" dirty="0" err="1"/>
              <a:t>off_t</a:t>
            </a:r>
            <a:r>
              <a:rPr lang="en-US" altLang="zh-CN" dirty="0"/>
              <a:t> offset);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B37CAC-477A-0B72-19C2-9FF6C96EED05}"/>
              </a:ext>
            </a:extLst>
          </p:cNvPr>
          <p:cNvSpPr/>
          <p:nvPr/>
        </p:nvSpPr>
        <p:spPr bwMode="auto">
          <a:xfrm>
            <a:off x="4871864" y="3210758"/>
            <a:ext cx="864096" cy="26835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E65E21-9458-88E0-D584-AD3253FC8A3F}"/>
              </a:ext>
            </a:extLst>
          </p:cNvPr>
          <p:cNvSpPr/>
          <p:nvPr/>
        </p:nvSpPr>
        <p:spPr bwMode="auto">
          <a:xfrm>
            <a:off x="6789440" y="3210758"/>
            <a:ext cx="864096" cy="26835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0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3F875-B4EF-49CD-A837-4485276D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5086EB-0CEA-4716-B3D6-57D66C37FFD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mmap</a:t>
            </a:r>
            <a:r>
              <a:rPr lang="zh-CN" altLang="en-US"/>
              <a:t>加载数据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8A10987-A6EC-2BBE-7534-74FFD69F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FBA73D21-4081-4940-8503-6ADEE0AB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91255" y="1988840"/>
            <a:ext cx="4969510" cy="421894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2E1477F5-E8E0-4D4B-92A7-72DF795A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60766" y="1988840"/>
            <a:ext cx="4411345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54FBA-6FAE-443D-99FC-81FBC401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227F0C-A007-4C8F-8805-93A6C51C87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为什么可以省下空间？</a:t>
            </a:r>
          </a:p>
        </p:txBody>
      </p:sp>
      <p:sp>
        <p:nvSpPr>
          <p:cNvPr id="76" name="内容占位符 75">
            <a:extLst>
              <a:ext uri="{FF2B5EF4-FFF2-40B4-BE49-F238E27FC236}">
                <a16:creationId xmlns:a16="http://schemas.microsoft.com/office/drawing/2014/main" id="{6CA952B4-42B0-3474-C6EB-AFE564DD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DEB8F3-24D7-4981-B561-73ED379B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21" y="1562841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51227-C7F2-4578-B24F-50C645E907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5183" y="1566015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962A1-5CA3-48C0-B354-1D12578B1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858" y="1921616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A6E17-BF50-4552-9B49-34792D8B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883" y="1839065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9D4CB-D90D-4F72-9CBA-2FC8DCF2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809" y="4587177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215A2B-1EB9-4CC6-B23E-FB87E760B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5" y="5657672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F600AC-0D04-45B3-8FE2-70F4DB0D8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6" y="5667197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32A7A1-15F9-4C61-8D46-4B047105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28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F7894F-F26E-4AFB-9FB8-1244CEE1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E7379B-0570-4667-A062-A2867F1A3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546" y="5667197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C4C52-5D02-4EF3-B6B2-950269715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47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7E64B8-F287-4BE4-9E42-FFA252321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47098B-836D-480F-94A5-16FFEFE3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146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75C3B9-1EE3-41E5-9255-043D007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071" y="5667197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899807-B457-43A0-BFD7-F4AE456A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408" y="5667197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052E83-8D30-44C4-97AC-46AB21494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33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F9817-9C06-4978-B9CB-E68E21B2D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671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4F0887-F05C-4EB6-A3DE-151E84D56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53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04F839-FECE-45C1-9963-0CB5F3AE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457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1D5A7-E157-4491-9F46-1772EEE0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796" y="5667197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DBACD7-525D-49C1-8669-474597CB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72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C62108-F74A-49F6-BFC4-3F74B690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0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08704F-8BC7-4657-A8D1-995C6BA89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982" y="5667197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125CF6-5F1A-48A1-AF3C-93411034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321" y="5667197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EC5E86-86AE-4EF6-9962-40B90AB7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6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D166F5-8AFA-4635-A1BB-F23AC0AB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58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945311-FA57-4794-871E-525E24564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51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15C721-531D-4940-84B6-6495DB5D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08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BAAA990-2429-4F82-8B04-F51D19E9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53" y="374845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80768CE-0320-4BA7-8CF3-ED58F945A31B}"/>
              </a:ext>
            </a:extLst>
          </p:cNvPr>
          <p:cNvCxnSpPr>
            <a:stCxn id="35" idx="2"/>
            <a:endCxn id="33" idx="0"/>
          </p:cNvCxnSpPr>
          <p:nvPr/>
        </p:nvCxnSpPr>
        <p:spPr bwMode="auto">
          <a:xfrm>
            <a:off x="6100418" y="3980229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0C07E3E-B6AC-468D-92F5-5898F10806D5}"/>
              </a:ext>
            </a:extLst>
          </p:cNvPr>
          <p:cNvCxnSpPr>
            <a:stCxn id="35" idx="3"/>
            <a:endCxn id="34" idx="0"/>
          </p:cNvCxnSpPr>
          <p:nvPr/>
        </p:nvCxnSpPr>
        <p:spPr bwMode="auto">
          <a:xfrm>
            <a:off x="6631982" y="3864341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B15931B-B587-47B5-8A7F-F7CAF1602AC5}"/>
              </a:ext>
            </a:extLst>
          </p:cNvPr>
          <p:cNvCxnSpPr>
            <a:stCxn id="35" idx="1"/>
            <a:endCxn id="11" idx="0"/>
          </p:cNvCxnSpPr>
          <p:nvPr/>
        </p:nvCxnSpPr>
        <p:spPr bwMode="auto">
          <a:xfrm flipH="1">
            <a:off x="4988373" y="3864342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90E640-5740-4F86-9350-5850F82ABC03}"/>
              </a:ext>
            </a:extLst>
          </p:cNvPr>
          <p:cNvCxnSpPr>
            <a:stCxn id="11" idx="2"/>
            <a:endCxn id="20" idx="0"/>
          </p:cNvCxnSpPr>
          <p:nvPr/>
        </p:nvCxnSpPr>
        <p:spPr bwMode="auto">
          <a:xfrm>
            <a:off x="4988373" y="4818951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E3CCDB8-EEC4-4CA7-BEF4-7988AB2216E4}"/>
              </a:ext>
            </a:extLst>
          </p:cNvPr>
          <p:cNvCxnSpPr>
            <a:cxnSpLocks/>
          </p:cNvCxnSpPr>
          <p:nvPr/>
        </p:nvCxnSpPr>
        <p:spPr bwMode="auto">
          <a:xfrm flipH="1">
            <a:off x="4803429" y="4814189"/>
            <a:ext cx="1291678" cy="833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6929DFC-109A-4BD7-9D94-F921445DBEBF}"/>
              </a:ext>
            </a:extLst>
          </p:cNvPr>
          <p:cNvCxnSpPr>
            <a:endCxn id="22" idx="0"/>
          </p:cNvCxnSpPr>
          <p:nvPr/>
        </p:nvCxnSpPr>
        <p:spPr bwMode="auto">
          <a:xfrm flipH="1">
            <a:off x="5880001" y="4818949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925B7E-9842-4534-85DC-E3DB7C11E01B}"/>
              </a:ext>
            </a:extLst>
          </p:cNvPr>
          <p:cNvCxnSpPr>
            <a:stCxn id="34" idx="2"/>
            <a:endCxn id="28" idx="0"/>
          </p:cNvCxnSpPr>
          <p:nvPr/>
        </p:nvCxnSpPr>
        <p:spPr bwMode="auto">
          <a:xfrm>
            <a:off x="7837650" y="4818951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240087-B11A-465A-A09D-53097A270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6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F3ABB20-BF84-404A-B751-83A0C02C5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38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4BF682D-E4BF-4E4E-8920-4EDBAAAE3BBB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4736605" y="4818951"/>
            <a:ext cx="251768" cy="829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817B2C-7CBB-4FD7-9366-8FA21C6EC856}"/>
              </a:ext>
            </a:extLst>
          </p:cNvPr>
          <p:cNvCxnSpPr>
            <a:endCxn id="16" idx="0"/>
          </p:cNvCxnSpPr>
          <p:nvPr/>
        </p:nvCxnSpPr>
        <p:spPr bwMode="auto">
          <a:xfrm flipH="1">
            <a:off x="4152008" y="4703063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E10EF3-C34D-4D20-8C21-8E603F1F61C6}"/>
              </a:ext>
            </a:extLst>
          </p:cNvPr>
          <p:cNvCxnSpPr>
            <a:endCxn id="15" idx="0"/>
          </p:cNvCxnSpPr>
          <p:nvPr/>
        </p:nvCxnSpPr>
        <p:spPr bwMode="auto">
          <a:xfrm flipH="1">
            <a:off x="3863876" y="4703063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4CA2F5-0E21-45BF-8856-987E3D9827D2}"/>
              </a:ext>
            </a:extLst>
          </p:cNvPr>
          <p:cNvCxnSpPr>
            <a:endCxn id="13" idx="0"/>
          </p:cNvCxnSpPr>
          <p:nvPr/>
        </p:nvCxnSpPr>
        <p:spPr bwMode="auto">
          <a:xfrm flipH="1">
            <a:off x="3287614" y="4698301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9F4CC1C-C9EF-4A76-B222-3C4AF1DA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5" y="5657572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B6D7F92-738D-4FD6-817A-0A3BC792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7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B5349A-2433-4CF0-A40E-775768BDC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089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2803C6E-FA79-417D-AA10-3E1A9CF9B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324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7ADE5BF-A3E3-4BC0-A1C3-EE75E67C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313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21E362-35AE-43C4-BD2A-DE60C7B9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452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C822A-1E24-4F37-9832-6CD653F494F3}"/>
              </a:ext>
            </a:extLst>
          </p:cNvPr>
          <p:cNvGrpSpPr/>
          <p:nvPr/>
        </p:nvGrpSpPr>
        <p:grpSpPr>
          <a:xfrm>
            <a:off x="6659373" y="1778865"/>
            <a:ext cx="648000" cy="404813"/>
            <a:chOff x="2714612" y="2871791"/>
            <a:chExt cx="648000" cy="40481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5394476-D8AE-4041-B265-84190647F596}"/>
                </a:ext>
              </a:extLst>
            </p:cNvPr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BD880F7-17BE-4BC8-8FAA-C9727EB7CC1F}"/>
                  </a:ext>
                </a:extLst>
              </p:cNvPr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9D9C9A3-27D5-4E2A-A0F3-28D7EF668D81}"/>
                  </a:ext>
                </a:extLst>
              </p:cNvPr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69">
              <a:extLst>
                <a:ext uri="{FF2B5EF4-FFF2-40B4-BE49-F238E27FC236}">
                  <a16:creationId xmlns:a16="http://schemas.microsoft.com/office/drawing/2014/main" id="{2F2A4E82-E770-46FD-ABBA-F8AAB69B55B1}"/>
                </a:ext>
              </a:extLst>
            </p:cNvPr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TextBox 70">
              <a:extLst>
                <a:ext uri="{FF2B5EF4-FFF2-40B4-BE49-F238E27FC236}">
                  <a16:creationId xmlns:a16="http://schemas.microsoft.com/office/drawing/2014/main" id="{DE93BA26-508D-46D7-849F-D5C73AD993BF}"/>
                </a:ext>
              </a:extLst>
            </p:cNvPr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BF8AF0-7262-4641-8295-B2FF4918F5DA}"/>
              </a:ext>
            </a:extLst>
          </p:cNvPr>
          <p:cNvGrpSpPr/>
          <p:nvPr/>
        </p:nvGrpSpPr>
        <p:grpSpPr>
          <a:xfrm>
            <a:off x="8245076" y="1850303"/>
            <a:ext cx="662368" cy="593529"/>
            <a:chOff x="3657516" y="2786064"/>
            <a:chExt cx="662368" cy="59352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6FF162F-310C-4978-A7D3-4CDD05B77F31}"/>
                </a:ext>
              </a:extLst>
            </p:cNvPr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D064C26-0560-4B26-A2B3-4C1D32D4AC01}"/>
                </a:ext>
              </a:extLst>
            </p:cNvPr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788F8B2-0D5B-42CF-9079-AD876B74580A}"/>
                </a:ext>
              </a:extLst>
            </p:cNvPr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75">
              <a:extLst>
                <a:ext uri="{FF2B5EF4-FFF2-40B4-BE49-F238E27FC236}">
                  <a16:creationId xmlns:a16="http://schemas.microsoft.com/office/drawing/2014/main" id="{653E5090-4BCE-4B24-9D94-56D7B9D28EA8}"/>
                </a:ext>
              </a:extLst>
            </p:cNvPr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4DC1F6DE-C783-4C94-836B-D939DEA7B570}"/>
                </a:ext>
              </a:extLst>
            </p:cNvPr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E0BFB99-87B2-49AB-A203-20CBF2099145}"/>
              </a:ext>
            </a:extLst>
          </p:cNvPr>
          <p:cNvCxnSpPr/>
          <p:nvPr/>
        </p:nvCxnSpPr>
        <p:spPr>
          <a:xfrm>
            <a:off x="7253804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873510D-B09B-4211-B4C5-C5854F29899C}"/>
              </a:ext>
            </a:extLst>
          </p:cNvPr>
          <p:cNvCxnSpPr/>
          <p:nvPr/>
        </p:nvCxnSpPr>
        <p:spPr>
          <a:xfrm>
            <a:off x="8788520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E0FFB9-8CFB-41DB-A34C-21CD23569C8A}"/>
              </a:ext>
            </a:extLst>
          </p:cNvPr>
          <p:cNvGrpSpPr/>
          <p:nvPr/>
        </p:nvGrpSpPr>
        <p:grpSpPr>
          <a:xfrm>
            <a:off x="9875152" y="1921740"/>
            <a:ext cx="397313" cy="73026"/>
            <a:chOff x="4589868" y="2795588"/>
            <a:chExt cx="397313" cy="73026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9BD0ED0-2251-4DCD-AE8C-32EBEB86E3DC}"/>
                </a:ext>
              </a:extLst>
            </p:cNvPr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D67600B-B257-4272-907B-A710B5235199}"/>
                </a:ext>
              </a:extLst>
            </p:cNvPr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1CA824-6668-4CC3-8DEC-8106E2CAB826}"/>
                </a:ext>
              </a:extLst>
            </p:cNvPr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351542A-382C-4DA5-849A-75E7A813CFC5}"/>
                </a:ext>
              </a:extLst>
            </p:cNvPr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68">
            <a:extLst>
              <a:ext uri="{FF2B5EF4-FFF2-40B4-BE49-F238E27FC236}">
                <a16:creationId xmlns:a16="http://schemas.microsoft.com/office/drawing/2014/main" id="{4A149565-44B7-430B-AF25-10C01EFC42B6}"/>
              </a:ext>
            </a:extLst>
          </p:cNvPr>
          <p:cNvSpPr txBox="1"/>
          <p:nvPr/>
        </p:nvSpPr>
        <p:spPr>
          <a:xfrm>
            <a:off x="5900551" y="1836551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F26260-39AB-482A-BCE5-3F09082D4152}"/>
              </a:ext>
            </a:extLst>
          </p:cNvPr>
          <p:cNvCxnSpPr/>
          <p:nvPr/>
        </p:nvCxnSpPr>
        <p:spPr bwMode="auto">
          <a:xfrm flipH="1">
            <a:off x="6023670" y="2485178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33728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注: 弯曲线形 52">
            <a:extLst>
              <a:ext uri="{FF2B5EF4-FFF2-40B4-BE49-F238E27FC236}">
                <a16:creationId xmlns:a16="http://schemas.microsoft.com/office/drawing/2014/main" id="{3E2C5480-EAC4-F897-82F4-0DC119201E6D}"/>
              </a:ext>
            </a:extLst>
          </p:cNvPr>
          <p:cNvSpPr/>
          <p:nvPr/>
        </p:nvSpPr>
        <p:spPr bwMode="auto">
          <a:xfrm>
            <a:off x="622561" y="4019044"/>
            <a:ext cx="2077260" cy="2517861"/>
          </a:xfrm>
          <a:prstGeom prst="borderCallout2">
            <a:avLst>
              <a:gd name="adj1" fmla="val 49455"/>
              <a:gd name="adj2" fmla="val 323098"/>
              <a:gd name="adj3" fmla="val 66109"/>
              <a:gd name="adj4" fmla="val 135874"/>
              <a:gd name="adj5" fmla="val 49748"/>
              <a:gd name="adj6" fmla="val 10042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dirty="0">
                <a:latin typeface="Times New Roman" pitchFamily="18" charset="0"/>
              </a:rPr>
              <a:t>查找</a:t>
            </a:r>
            <a:r>
              <a:rPr lang="en-US" altLang="zh-CN" sz="1600" dirty="0" err="1">
                <a:latin typeface="Times New Roman" pitchFamily="18" charset="0"/>
              </a:rPr>
              <a:t>vma</a:t>
            </a:r>
            <a:r>
              <a:rPr lang="zh-CN" altLang="en-US" sz="1600" dirty="0">
                <a:latin typeface="Times New Roman" pitchFamily="18" charset="0"/>
              </a:rPr>
              <a:t>对应的描述 </a:t>
            </a:r>
            <a:r>
              <a:rPr lang="en-US" altLang="zh-CN" sz="1600" dirty="0">
                <a:latin typeface="Times New Roman" pitchFamily="18" charset="0"/>
              </a:rPr>
              <a:t>(</a:t>
            </a:r>
            <a:r>
              <a:rPr lang="zh-CN" altLang="en-US" sz="1600" dirty="0">
                <a:latin typeface="Times New Roman" pitchFamily="18" charset="0"/>
              </a:rPr>
              <a:t>系统中的</a:t>
            </a:r>
            <a:r>
              <a:rPr lang="en-US" altLang="zh-CN" sz="1600" dirty="0">
                <a:latin typeface="Times New Roman" pitchFamily="18" charset="0"/>
              </a:rPr>
              <a:t>maps)</a:t>
            </a:r>
            <a:r>
              <a:rPr lang="zh-CN" altLang="en-US" sz="1600" dirty="0">
                <a:latin typeface="Times New Roman" pitchFamily="18" charset="0"/>
              </a:rPr>
              <a:t>，找到该页对应的文件和偏移量</a:t>
            </a:r>
            <a:endParaRPr lang="en-US" altLang="zh-CN" sz="1600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借助文件系统，将文件名和偏移量，转换成磁道和扇区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驱动磁盘的磁臂和磁头，取到数据</a:t>
            </a:r>
          </a:p>
        </p:txBody>
      </p:sp>
      <p:sp>
        <p:nvSpPr>
          <p:cNvPr id="63" name="标题 62">
            <a:extLst>
              <a:ext uri="{FF2B5EF4-FFF2-40B4-BE49-F238E27FC236}">
                <a16:creationId xmlns:a16="http://schemas.microsoft.com/office/drawing/2014/main" id="{331EB15C-3387-7053-DC35-C9F46F20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缺页异常（缺页中断）的处理流程</a:t>
            </a:r>
          </a:p>
        </p:txBody>
      </p:sp>
      <p:sp>
        <p:nvSpPr>
          <p:cNvPr id="76" name="内容占位符 75">
            <a:extLst>
              <a:ext uri="{FF2B5EF4-FFF2-40B4-BE49-F238E27FC236}">
                <a16:creationId xmlns:a16="http://schemas.microsoft.com/office/drawing/2014/main" id="{1C0720C6-8516-6370-6614-47F5FB3F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2257"/>
            <a:ext cx="2699821" cy="417039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例：执行 </a:t>
            </a:r>
            <a:r>
              <a:rPr lang="en-US" altLang="zh-CN" sz="1600" dirty="0"/>
              <a:t>int variable = *(p+102400);</a:t>
            </a:r>
            <a:r>
              <a:rPr lang="zh-CN" altLang="en-US" sz="1600" dirty="0"/>
              <a:t>或者执行 </a:t>
            </a:r>
            <a:r>
              <a:rPr lang="en-US" altLang="zh-CN" sz="1600" dirty="0"/>
              <a:t>p[204800] = 4096;</a:t>
            </a:r>
            <a:r>
              <a:rPr lang="zh-CN" altLang="en-US" sz="1600" dirty="0"/>
              <a:t>就会触发读写操作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77" name="灯片编号占位符 5">
            <a:extLst>
              <a:ext uri="{FF2B5EF4-FFF2-40B4-BE49-F238E27FC236}">
                <a16:creationId xmlns:a16="http://schemas.microsoft.com/office/drawing/2014/main" id="{999E61BF-5D24-B476-D937-6AE2FCB3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3F8CC0E-E8AB-644D-C567-70256E582F31}"/>
              </a:ext>
            </a:extLst>
          </p:cNvPr>
          <p:cNvGrpSpPr/>
          <p:nvPr/>
        </p:nvGrpSpPr>
        <p:grpSpPr>
          <a:xfrm>
            <a:off x="3748141" y="2284423"/>
            <a:ext cx="3105179" cy="2098520"/>
            <a:chOff x="1730172" y="1285337"/>
            <a:chExt cx="3105179" cy="2098520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0C29744E-BD97-B033-7990-581C4CE2C070}"/>
                </a:ext>
              </a:extLst>
            </p:cNvPr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6058E5A4-6E5D-5488-DD6E-FC224A4181C5}"/>
                  </a:ext>
                </a:extLst>
              </p:cNvPr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D7FB55CA-E2CF-7124-6EA5-7E1D8D3D59D3}"/>
                  </a:ext>
                </a:extLst>
              </p:cNvPr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665CD5AA-7F09-C4E2-5352-9EBC0F85FFE0}"/>
                </a:ext>
              </a:extLst>
            </p:cNvPr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任意多边形 23">
              <a:extLst>
                <a:ext uri="{FF2B5EF4-FFF2-40B4-BE49-F238E27FC236}">
                  <a16:creationId xmlns:a16="http://schemas.microsoft.com/office/drawing/2014/main" id="{0C2B1531-A0C6-2951-AA19-812D16C801A2}"/>
                </a:ext>
              </a:extLst>
            </p:cNvPr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任意多边形 24">
              <a:extLst>
                <a:ext uri="{FF2B5EF4-FFF2-40B4-BE49-F238E27FC236}">
                  <a16:creationId xmlns:a16="http://schemas.microsoft.com/office/drawing/2014/main" id="{79A36658-88DD-F6A9-6433-EFD2DDAABC02}"/>
                </a:ext>
              </a:extLst>
            </p:cNvPr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53A6DCB-612C-94B8-F5F2-C10FE90BD2FC}"/>
                </a:ext>
              </a:extLst>
            </p:cNvPr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FAC8BC76-2D43-BF0F-9CF5-743C628F543B}"/>
              </a:ext>
            </a:extLst>
          </p:cNvPr>
          <p:cNvGrpSpPr/>
          <p:nvPr/>
        </p:nvGrpSpPr>
        <p:grpSpPr>
          <a:xfrm>
            <a:off x="3738624" y="2536841"/>
            <a:ext cx="758828" cy="1152000"/>
            <a:chOff x="1720657" y="1537755"/>
            <a:chExt cx="758828" cy="1152000"/>
          </a:xfrm>
        </p:grpSpPr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9DEBD44A-3B6B-DA86-F983-2C70F3662615}"/>
                </a:ext>
              </a:extLst>
            </p:cNvPr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3F5A74C7-2785-8D58-AEFC-E71F161CCA94}"/>
                </a:ext>
              </a:extLst>
            </p:cNvPr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27BDA1EF-D089-72A6-376B-56E09E16B6FC}"/>
                </a:ext>
              </a:extLst>
            </p:cNvPr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28AF948C-E797-C84A-DA12-7029299F814E}"/>
              </a:ext>
            </a:extLst>
          </p:cNvPr>
          <p:cNvGrpSpPr/>
          <p:nvPr/>
        </p:nvGrpSpPr>
        <p:grpSpPr>
          <a:xfrm>
            <a:off x="4248212" y="1887215"/>
            <a:ext cx="1924064" cy="461665"/>
            <a:chOff x="2230245" y="1067074"/>
            <a:chExt cx="1924064" cy="461665"/>
          </a:xfrm>
        </p:grpSpPr>
        <p:sp>
          <p:nvSpPr>
            <p:cNvPr id="328" name="Oval 91">
              <a:extLst>
                <a:ext uri="{FF2B5EF4-FFF2-40B4-BE49-F238E27FC236}">
                  <a16:creationId xmlns:a16="http://schemas.microsoft.com/office/drawing/2014/main" id="{6B014EDB-1DBB-C5B3-D86B-F947742B7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329" name="TextBox 7">
              <a:extLst>
                <a:ext uri="{FF2B5EF4-FFF2-40B4-BE49-F238E27FC236}">
                  <a16:creationId xmlns:a16="http://schemas.microsoft.com/office/drawing/2014/main" id="{A708DB40-D555-111D-5A96-DC8CE1E05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通过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maps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查找该页数据在外存中的位置</a:t>
              </a:r>
            </a:p>
          </p:txBody>
        </p:sp>
      </p:grp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7DC447F3-CF7E-7526-46DC-A1DE5D9BC5E3}"/>
              </a:ext>
            </a:extLst>
          </p:cNvPr>
          <p:cNvGrpSpPr/>
          <p:nvPr/>
        </p:nvGrpSpPr>
        <p:grpSpPr>
          <a:xfrm>
            <a:off x="2754163" y="2994947"/>
            <a:ext cx="1248044" cy="504241"/>
            <a:chOff x="650462" y="1964854"/>
            <a:chExt cx="1248044" cy="504241"/>
          </a:xfrm>
        </p:grpSpPr>
        <p:sp>
          <p:nvSpPr>
            <p:cNvPr id="331" name="Oval 91">
              <a:extLst>
                <a:ext uri="{FF2B5EF4-FFF2-40B4-BE49-F238E27FC236}">
                  <a16:creationId xmlns:a16="http://schemas.microsoft.com/office/drawing/2014/main" id="{3ED6CBA3-ADBF-6A46-3AA1-C9F9EF033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332" name="TextBox 7">
              <a:extLst>
                <a:ext uri="{FF2B5EF4-FFF2-40B4-BE49-F238E27FC236}">
                  <a16:creationId xmlns:a16="http://schemas.microsoft.com/office/drawing/2014/main" id="{826AD2EF-4EDA-B989-2D0B-E253B743D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462" y="1964854"/>
              <a:ext cx="12480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地址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对应的页表项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904910C0-A5C3-E47B-6BA8-BDACAB21874F}"/>
              </a:ext>
            </a:extLst>
          </p:cNvPr>
          <p:cNvGrpSpPr/>
          <p:nvPr/>
        </p:nvGrpSpPr>
        <p:grpSpPr>
          <a:xfrm>
            <a:off x="4440441" y="2882917"/>
            <a:ext cx="547355" cy="503631"/>
            <a:chOff x="2422472" y="1883829"/>
            <a:chExt cx="547355" cy="503631"/>
          </a:xfrm>
        </p:grpSpPr>
        <p:sp>
          <p:nvSpPr>
            <p:cNvPr id="334" name="Oval 91">
              <a:extLst>
                <a:ext uri="{FF2B5EF4-FFF2-40B4-BE49-F238E27FC236}">
                  <a16:creationId xmlns:a16="http://schemas.microsoft.com/office/drawing/2014/main" id="{3029D26D-5AC7-77B0-91EC-D0AE52919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335" name="TextBox 7">
              <a:extLst>
                <a:ext uri="{FF2B5EF4-FFF2-40B4-BE49-F238E27FC236}">
                  <a16:creationId xmlns:a16="http://schemas.microsoft.com/office/drawing/2014/main" id="{0948CBAE-1A95-3E73-A95F-EF6D1ED76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39C7FEC4-06DF-2458-B8F3-3DB94DBFB2AD}"/>
              </a:ext>
            </a:extLst>
          </p:cNvPr>
          <p:cNvGrpSpPr/>
          <p:nvPr/>
        </p:nvGrpSpPr>
        <p:grpSpPr>
          <a:xfrm>
            <a:off x="2495600" y="3394093"/>
            <a:ext cx="642942" cy="571504"/>
            <a:chOff x="477633" y="2395007"/>
            <a:chExt cx="642942" cy="571504"/>
          </a:xfrm>
        </p:grpSpPr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C86DAC16-1B1C-7AAA-0E61-781CB2AED61E}"/>
                </a:ext>
              </a:extLst>
            </p:cNvPr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TextBox 7">
              <a:extLst>
                <a:ext uri="{FF2B5EF4-FFF2-40B4-BE49-F238E27FC236}">
                  <a16:creationId xmlns:a16="http://schemas.microsoft.com/office/drawing/2014/main" id="{0169025C-58BC-1159-01D4-E968AD6F5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9BF10CEB-FCF7-34A3-9608-7CDD92C68D1C}"/>
              </a:ext>
            </a:extLst>
          </p:cNvPr>
          <p:cNvGrpSpPr/>
          <p:nvPr/>
        </p:nvGrpSpPr>
        <p:grpSpPr>
          <a:xfrm>
            <a:off x="2978912" y="3689367"/>
            <a:ext cx="802572" cy="1137917"/>
            <a:chOff x="960945" y="2690279"/>
            <a:chExt cx="802572" cy="1137917"/>
          </a:xfrm>
        </p:grpSpPr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3850DCAA-E84A-E065-555B-F615406799D0}"/>
                </a:ext>
              </a:extLst>
            </p:cNvPr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Oval 91">
              <a:extLst>
                <a:ext uri="{FF2B5EF4-FFF2-40B4-BE49-F238E27FC236}">
                  <a16:creationId xmlns:a16="http://schemas.microsoft.com/office/drawing/2014/main" id="{8847EC50-A170-CDA8-BA7D-E8D05798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</a:p>
          </p:txBody>
        </p:sp>
        <p:sp>
          <p:nvSpPr>
            <p:cNvPr id="342" name="TextBox 7">
              <a:extLst>
                <a:ext uri="{FF2B5EF4-FFF2-40B4-BE49-F238E27FC236}">
                  <a16:creationId xmlns:a16="http://schemas.microsoft.com/office/drawing/2014/main" id="{B93E885A-4932-9AE6-F653-BC81CBF7B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ACF6DE34-9FE7-A0DC-9A53-2C2E930BB447}"/>
              </a:ext>
            </a:extLst>
          </p:cNvPr>
          <p:cNvGrpSpPr/>
          <p:nvPr/>
        </p:nvGrpSpPr>
        <p:grpSpPr>
          <a:xfrm>
            <a:off x="3071862" y="3031819"/>
            <a:ext cx="1818253" cy="1201669"/>
            <a:chOff x="1053893" y="2032731"/>
            <a:chExt cx="1818253" cy="1201669"/>
          </a:xfrm>
        </p:grpSpPr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6CA8C85C-312C-4296-5ACB-37905D479344}"/>
                </a:ext>
              </a:extLst>
            </p:cNvPr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52046199-852E-4CEC-5345-57AEFC28100C}"/>
                </a:ext>
              </a:extLst>
            </p:cNvPr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6" name="组合 345">
              <a:extLst>
                <a:ext uri="{FF2B5EF4-FFF2-40B4-BE49-F238E27FC236}">
                  <a16:creationId xmlns:a16="http://schemas.microsoft.com/office/drawing/2014/main" id="{7B89F19B-E6EB-381E-E8D7-B86DD81E8962}"/>
                </a:ext>
              </a:extLst>
            </p:cNvPr>
            <p:cNvGrpSpPr/>
            <p:nvPr/>
          </p:nvGrpSpPr>
          <p:grpSpPr>
            <a:xfrm>
              <a:off x="1763517" y="2032731"/>
              <a:ext cx="1108629" cy="1201669"/>
              <a:chOff x="1763517" y="2032731"/>
              <a:chExt cx="1108629" cy="1201669"/>
            </a:xfrm>
          </p:grpSpPr>
          <p:sp>
            <p:nvSpPr>
              <p:cNvPr id="347" name="矩形 346">
                <a:extLst>
                  <a:ext uri="{FF2B5EF4-FFF2-40B4-BE49-F238E27FC236}">
                    <a16:creationId xmlns:a16="http://schemas.microsoft.com/office/drawing/2014/main" id="{54AAC25A-F61B-0099-CF32-E2D05453A9AC}"/>
                  </a:ext>
                </a:extLst>
              </p:cNvPr>
              <p:cNvSpPr/>
              <p:nvPr/>
            </p:nvSpPr>
            <p:spPr>
              <a:xfrm>
                <a:off x="1763517" y="2032731"/>
                <a:ext cx="500066" cy="933780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E57B7A6B-00E1-2344-31DD-133E1BF280C2}"/>
                  </a:ext>
                </a:extLst>
              </p:cNvPr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TextBox 7">
                <a:extLst>
                  <a:ext uri="{FF2B5EF4-FFF2-40B4-BE49-F238E27FC236}">
                    <a16:creationId xmlns:a16="http://schemas.microsoft.com/office/drawing/2014/main" id="{D9FFA650-AF03-9149-3C00-B19AEB55A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9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0" name="TextBox 7">
                <a:extLst>
                  <a:ext uri="{FF2B5EF4-FFF2-40B4-BE49-F238E27FC236}">
                    <a16:creationId xmlns:a16="http://schemas.microsoft.com/office/drawing/2014/main" id="{F6FFA95C-1856-B23E-9CA4-574ABEC031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351" name="直接连接符 350">
                <a:extLst>
                  <a:ext uri="{FF2B5EF4-FFF2-40B4-BE49-F238E27FC236}">
                    <a16:creationId xmlns:a16="http://schemas.microsoft.com/office/drawing/2014/main" id="{BFD61D3D-A422-1B46-8DC7-9287E4161EEA}"/>
                  </a:ext>
                </a:extLst>
              </p:cNvPr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94C2865E-6B2C-855B-F94F-E35192D452AA}"/>
              </a:ext>
            </a:extLst>
          </p:cNvPr>
          <p:cNvGrpSpPr/>
          <p:nvPr/>
        </p:nvGrpSpPr>
        <p:grpSpPr>
          <a:xfrm>
            <a:off x="3339366" y="3738250"/>
            <a:ext cx="1292233" cy="1173822"/>
            <a:chOff x="1321397" y="2739164"/>
            <a:chExt cx="1292233" cy="1173822"/>
          </a:xfrm>
        </p:grpSpPr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7011557B-A77E-C6B7-FEFC-5B45F2C1D0AC}"/>
                </a:ext>
              </a:extLst>
            </p:cNvPr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9D96DBC6-2D92-DF09-F51D-5DD2EA882C0C}"/>
                  </a:ext>
                </a:extLst>
              </p:cNvPr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A72028E9-F774-DE05-FFCE-51CFAD814399}"/>
                  </a:ext>
                </a:extLst>
              </p:cNvPr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156104ED-8699-60E9-D089-B912FA1ECE35}"/>
                  </a:ext>
                </a:extLst>
              </p:cNvPr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Oval 91">
              <a:extLst>
                <a:ext uri="{FF2B5EF4-FFF2-40B4-BE49-F238E27FC236}">
                  <a16:creationId xmlns:a16="http://schemas.microsoft.com/office/drawing/2014/main" id="{BD274339-BA9D-1929-195C-2A498BB1D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</a:p>
          </p:txBody>
        </p:sp>
        <p:sp>
          <p:nvSpPr>
            <p:cNvPr id="355" name="TextBox 7">
              <a:extLst>
                <a:ext uri="{FF2B5EF4-FFF2-40B4-BE49-F238E27FC236}">
                  <a16:creationId xmlns:a16="http://schemas.microsoft.com/office/drawing/2014/main" id="{B2E6FE9D-0513-9263-933C-D76B13BFC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841F2C97-7AE7-833A-459A-5F945D8A5612}"/>
              </a:ext>
            </a:extLst>
          </p:cNvPr>
          <p:cNvGrpSpPr/>
          <p:nvPr/>
        </p:nvGrpSpPr>
        <p:grpSpPr>
          <a:xfrm>
            <a:off x="5034863" y="3645024"/>
            <a:ext cx="1277161" cy="694497"/>
            <a:chOff x="3203546" y="3344339"/>
            <a:chExt cx="1277161" cy="694497"/>
          </a:xfrm>
        </p:grpSpPr>
        <p:sp>
          <p:nvSpPr>
            <p:cNvPr id="360" name="Oval 91">
              <a:extLst>
                <a:ext uri="{FF2B5EF4-FFF2-40B4-BE49-F238E27FC236}">
                  <a16:creationId xmlns:a16="http://schemas.microsoft.com/office/drawing/2014/main" id="{86A98514-A9EC-FDE0-4F82-24F5847C5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</a:p>
          </p:txBody>
        </p:sp>
        <p:sp>
          <p:nvSpPr>
            <p:cNvPr id="361" name="TextBox 7">
              <a:extLst>
                <a:ext uri="{FF2B5EF4-FFF2-40B4-BE49-F238E27FC236}">
                  <a16:creationId xmlns:a16="http://schemas.microsoft.com/office/drawing/2014/main" id="{76C052B4-C0C4-140E-EFA9-AEEF27D18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46" y="3577171"/>
              <a:ext cx="127716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换入</a:t>
              </a: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39808D2C-8407-2B6B-657E-DA6571D7A314}"/>
              </a:ext>
            </a:extLst>
          </p:cNvPr>
          <p:cNvGrpSpPr/>
          <p:nvPr/>
        </p:nvGrpSpPr>
        <p:grpSpPr>
          <a:xfrm>
            <a:off x="4503977" y="3803673"/>
            <a:ext cx="931094" cy="1686709"/>
            <a:chOff x="4503977" y="3803673"/>
            <a:chExt cx="931094" cy="1686709"/>
          </a:xfrm>
        </p:grpSpPr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0A69530B-666F-13AA-5E03-EA945621E5C8}"/>
                </a:ext>
              </a:extLst>
            </p:cNvPr>
            <p:cNvSpPr/>
            <p:nvPr/>
          </p:nvSpPr>
          <p:spPr>
            <a:xfrm>
              <a:off x="4632390" y="3803673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53CAC23E-0BE4-9C98-9184-60D899601D44}"/>
                </a:ext>
              </a:extLst>
            </p:cNvPr>
            <p:cNvSpPr/>
            <p:nvPr/>
          </p:nvSpPr>
          <p:spPr>
            <a:xfrm>
              <a:off x="4638740" y="4208489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366C86E2-3B3C-2C9E-3BB9-588999C5B2C2}"/>
                </a:ext>
              </a:extLst>
            </p:cNvPr>
            <p:cNvCxnSpPr/>
            <p:nvPr/>
          </p:nvCxnSpPr>
          <p:spPr>
            <a:xfrm>
              <a:off x="4638740" y="4011637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96865561-2A53-D882-9735-CD1000325FFA}"/>
                </a:ext>
              </a:extLst>
            </p:cNvPr>
            <p:cNvCxnSpPr/>
            <p:nvPr/>
          </p:nvCxnSpPr>
          <p:spPr>
            <a:xfrm>
              <a:off x="4638740" y="459584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D4317E35-C37C-28AA-ABB2-2F29F753F711}"/>
                </a:ext>
              </a:extLst>
            </p:cNvPr>
            <p:cNvCxnSpPr/>
            <p:nvPr/>
          </p:nvCxnSpPr>
          <p:spPr>
            <a:xfrm>
              <a:off x="4638740" y="4795867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7FB164BB-3B18-9D0D-0C6B-27B28C8F4F34}"/>
                </a:ext>
              </a:extLst>
            </p:cNvPr>
            <p:cNvCxnSpPr/>
            <p:nvPr/>
          </p:nvCxnSpPr>
          <p:spPr>
            <a:xfrm>
              <a:off x="4638740" y="499271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TextBox 7">
              <a:extLst>
                <a:ext uri="{FF2B5EF4-FFF2-40B4-BE49-F238E27FC236}">
                  <a16:creationId xmlns:a16="http://schemas.microsoft.com/office/drawing/2014/main" id="{60C61B6B-C168-BDA1-01EE-F93CE44FB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977" y="5213383"/>
              <a:ext cx="9310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A5A77F92-FDB7-FE50-9EB3-B433A9BE1B0D}"/>
              </a:ext>
            </a:extLst>
          </p:cNvPr>
          <p:cNvGrpSpPr/>
          <p:nvPr/>
        </p:nvGrpSpPr>
        <p:grpSpPr>
          <a:xfrm>
            <a:off x="3088448" y="2141547"/>
            <a:ext cx="932312" cy="838462"/>
            <a:chOff x="1070481" y="1142461"/>
            <a:chExt cx="932312" cy="838462"/>
          </a:xfrm>
        </p:grpSpPr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8EF4BD15-21EE-8E8A-5B11-3B4DA0774E2B}"/>
                </a:ext>
              </a:extLst>
            </p:cNvPr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TextBox 7">
              <a:extLst>
                <a:ext uri="{FF2B5EF4-FFF2-40B4-BE49-F238E27FC236}">
                  <a16:creationId xmlns:a16="http://schemas.microsoft.com/office/drawing/2014/main" id="{76449A7E-226D-EFDC-07B2-F68D56783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AD68E79-493E-8F56-DBDD-E793F768E966}"/>
              </a:ext>
            </a:extLst>
          </p:cNvPr>
          <p:cNvGrpSpPr/>
          <p:nvPr/>
        </p:nvGrpSpPr>
        <p:grpSpPr>
          <a:xfrm>
            <a:off x="5219769" y="3465531"/>
            <a:ext cx="1071570" cy="820744"/>
            <a:chOff x="3201802" y="2466445"/>
            <a:chExt cx="1071570" cy="820744"/>
          </a:xfrm>
        </p:grpSpPr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51504D7D-E9D1-E13E-5879-6E837551D72F}"/>
                </a:ext>
              </a:extLst>
            </p:cNvPr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F47D3B9B-0329-BFB2-DBBB-11279E3B1D3C}"/>
                </a:ext>
              </a:extLst>
            </p:cNvPr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1395AAB1-E527-38AF-C783-CA5322928330}"/>
              </a:ext>
            </a:extLst>
          </p:cNvPr>
          <p:cNvGrpSpPr/>
          <p:nvPr/>
        </p:nvGrpSpPr>
        <p:grpSpPr>
          <a:xfrm>
            <a:off x="3759089" y="3563541"/>
            <a:ext cx="567185" cy="238070"/>
            <a:chOff x="670350" y="3718419"/>
            <a:chExt cx="567185" cy="238070"/>
          </a:xfrm>
        </p:grpSpPr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887DF91D-6662-8DCC-1B07-9568827BB6B2}"/>
                </a:ext>
              </a:extLst>
            </p:cNvPr>
            <p:cNvSpPr/>
            <p:nvPr/>
          </p:nvSpPr>
          <p:spPr>
            <a:xfrm>
              <a:off x="695400" y="3762397"/>
              <a:ext cx="500066" cy="142876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8DE095C3-C61A-AF5E-E2D5-752BB685DFDB}"/>
                </a:ext>
              </a:extLst>
            </p:cNvPr>
            <p:cNvCxnSpPr/>
            <p:nvPr/>
          </p:nvCxnSpPr>
          <p:spPr>
            <a:xfrm rot="5400000">
              <a:off x="996233" y="3836216"/>
              <a:ext cx="142876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TextBox 7">
              <a:extLst>
                <a:ext uri="{FF2B5EF4-FFF2-40B4-BE49-F238E27FC236}">
                  <a16:creationId xmlns:a16="http://schemas.microsoft.com/office/drawing/2014/main" id="{6ADC8F4A-E423-3070-AE7B-8BB1E0CFD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221" y="3725657"/>
              <a:ext cx="21431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0" name="TextBox 7">
              <a:extLst>
                <a:ext uri="{FF2B5EF4-FFF2-40B4-BE49-F238E27FC236}">
                  <a16:creationId xmlns:a16="http://schemas.microsoft.com/office/drawing/2014/main" id="{AFB45601-1469-8110-A8F4-E0618DA83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350" y="3718419"/>
              <a:ext cx="42438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无效</a:t>
              </a:r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E04FCFAC-D380-8544-7723-FF76F7657C37}"/>
              </a:ext>
            </a:extLst>
          </p:cNvPr>
          <p:cNvGrpSpPr/>
          <p:nvPr/>
        </p:nvGrpSpPr>
        <p:grpSpPr>
          <a:xfrm>
            <a:off x="3754849" y="3576627"/>
            <a:ext cx="567184" cy="238070"/>
            <a:chOff x="670351" y="3718419"/>
            <a:chExt cx="567184" cy="238070"/>
          </a:xfrm>
        </p:grpSpPr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885E44BD-5BE5-961A-1D1F-9AE12BA050F9}"/>
                </a:ext>
              </a:extLst>
            </p:cNvPr>
            <p:cNvSpPr/>
            <p:nvPr/>
          </p:nvSpPr>
          <p:spPr>
            <a:xfrm>
              <a:off x="695400" y="3762397"/>
              <a:ext cx="500066" cy="142876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C957F723-975B-8AED-C667-29D21A203244}"/>
                </a:ext>
              </a:extLst>
            </p:cNvPr>
            <p:cNvCxnSpPr/>
            <p:nvPr/>
          </p:nvCxnSpPr>
          <p:spPr>
            <a:xfrm rot="5400000">
              <a:off x="996233" y="3836216"/>
              <a:ext cx="142876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TextBox 7">
              <a:extLst>
                <a:ext uri="{FF2B5EF4-FFF2-40B4-BE49-F238E27FC236}">
                  <a16:creationId xmlns:a16="http://schemas.microsoft.com/office/drawing/2014/main" id="{3E4F6E7C-1371-5F63-36B7-5C653A99A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221" y="3725657"/>
              <a:ext cx="21431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5" name="TextBox 7">
              <a:extLst>
                <a:ext uri="{FF2B5EF4-FFF2-40B4-BE49-F238E27FC236}">
                  <a16:creationId xmlns:a16="http://schemas.microsoft.com/office/drawing/2014/main" id="{A5A24A38-1670-22B3-91FF-AE356C49C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351" y="3718419"/>
              <a:ext cx="43608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6" name="TextBox 4">
            <a:extLst>
              <a:ext uri="{FF2B5EF4-FFF2-40B4-BE49-F238E27FC236}">
                <a16:creationId xmlns:a16="http://schemas.microsoft.com/office/drawing/2014/main" id="{0CC0015B-FAE9-EC1C-DE4F-8318A90D7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1484784"/>
            <a:ext cx="43189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1. CPU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发出访存指令到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MMU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MMU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根据地址高位部分得到页号，以页号查页表；</a:t>
            </a:r>
          </a:p>
        </p:txBody>
      </p:sp>
      <p:sp>
        <p:nvSpPr>
          <p:cNvPr id="387" name="TextBox 7">
            <a:extLst>
              <a:ext uri="{FF2B5EF4-FFF2-40B4-BE49-F238E27FC236}">
                <a16:creationId xmlns:a16="http://schemas.microsoft.com/office/drawing/2014/main" id="{4599B200-CDFA-3574-7AE0-CCA9F00EB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2020930"/>
            <a:ext cx="43189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查表发现该页表项未填入有效值，因此产生缺页异常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8" name="TextBox 7">
            <a:extLst>
              <a:ext uri="{FF2B5EF4-FFF2-40B4-BE49-F238E27FC236}">
                <a16:creationId xmlns:a16="http://schemas.microsoft.com/office/drawing/2014/main" id="{EAC4B11A-88D9-91AB-39BB-4CF93E65B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2557077"/>
            <a:ext cx="40963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缺页异常由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响应，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需要分配对应的页帧，并找到该页的内容在磁盘中的位置；</a:t>
            </a:r>
          </a:p>
        </p:txBody>
      </p:sp>
      <p:sp>
        <p:nvSpPr>
          <p:cNvPr id="389" name="TextBox 7">
            <a:extLst>
              <a:ext uri="{FF2B5EF4-FFF2-40B4-BE49-F238E27FC236}">
                <a16:creationId xmlns:a16="http://schemas.microsoft.com/office/drawing/2014/main" id="{15473DF3-ADAE-BB90-BBB9-EDD72C106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5484031"/>
            <a:ext cx="42076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将页帧号填入页表中，并修改页表的有效位；</a:t>
            </a:r>
          </a:p>
        </p:txBody>
      </p:sp>
      <p:sp>
        <p:nvSpPr>
          <p:cNvPr id="390" name="TextBox 7">
            <a:extLst>
              <a:ext uri="{FF2B5EF4-FFF2-40B4-BE49-F238E27FC236}">
                <a16:creationId xmlns:a16="http://schemas.microsoft.com/office/drawing/2014/main" id="{C47CF908-31ED-8806-7B66-95B6F8B6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6020178"/>
            <a:ext cx="43189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异常返回，重新执行产生缺页的指令</a:t>
            </a:r>
          </a:p>
        </p:txBody>
      </p:sp>
      <p:sp>
        <p:nvSpPr>
          <p:cNvPr id="391" name="TextBox 7">
            <a:extLst>
              <a:ext uri="{FF2B5EF4-FFF2-40B4-BE49-F238E27FC236}">
                <a16:creationId xmlns:a16="http://schemas.microsoft.com/office/drawing/2014/main" id="{539602CA-0A5F-1B0B-0FF5-C78D17699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4947884"/>
            <a:ext cx="42076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找到系统中的空闲页帧，从磁盘中读取相应的数据填入页帧中；</a:t>
            </a: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296BCED4-5E61-D1C0-5998-84A591A462BA}"/>
              </a:ext>
            </a:extLst>
          </p:cNvPr>
          <p:cNvGrpSpPr/>
          <p:nvPr/>
        </p:nvGrpSpPr>
        <p:grpSpPr>
          <a:xfrm>
            <a:off x="3769861" y="3122243"/>
            <a:ext cx="567184" cy="238070"/>
            <a:chOff x="670351" y="3718419"/>
            <a:chExt cx="567184" cy="238070"/>
          </a:xfrm>
        </p:grpSpPr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A4E40692-81B8-FFE4-0485-C0024A00A80D}"/>
                </a:ext>
              </a:extLst>
            </p:cNvPr>
            <p:cNvSpPr/>
            <p:nvPr/>
          </p:nvSpPr>
          <p:spPr>
            <a:xfrm>
              <a:off x="695400" y="3762397"/>
              <a:ext cx="500066" cy="142876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FC739C13-E123-04FD-EEEC-0C2346DFA199}"/>
                </a:ext>
              </a:extLst>
            </p:cNvPr>
            <p:cNvCxnSpPr/>
            <p:nvPr/>
          </p:nvCxnSpPr>
          <p:spPr>
            <a:xfrm rot="5400000">
              <a:off x="996233" y="3836216"/>
              <a:ext cx="142876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TextBox 7">
              <a:extLst>
                <a:ext uri="{FF2B5EF4-FFF2-40B4-BE49-F238E27FC236}">
                  <a16:creationId xmlns:a16="http://schemas.microsoft.com/office/drawing/2014/main" id="{6B577BE4-FC5A-E779-0425-BCEED6FFD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221" y="3725657"/>
              <a:ext cx="21431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6" name="TextBox 7">
              <a:extLst>
                <a:ext uri="{FF2B5EF4-FFF2-40B4-BE49-F238E27FC236}">
                  <a16:creationId xmlns:a16="http://schemas.microsoft.com/office/drawing/2014/main" id="{761E376A-90CB-3034-37B3-CB237F79A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351" y="3718419"/>
              <a:ext cx="43608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D60183D2-D080-778A-D817-920C925E09BC}"/>
              </a:ext>
            </a:extLst>
          </p:cNvPr>
          <p:cNvGrpSpPr/>
          <p:nvPr/>
        </p:nvGrpSpPr>
        <p:grpSpPr>
          <a:xfrm>
            <a:off x="3773016" y="3116303"/>
            <a:ext cx="567184" cy="238070"/>
            <a:chOff x="670351" y="3718419"/>
            <a:chExt cx="567184" cy="238070"/>
          </a:xfrm>
        </p:grpSpPr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946B6E9F-7F99-52F0-070C-8036482D8B71}"/>
                </a:ext>
              </a:extLst>
            </p:cNvPr>
            <p:cNvSpPr/>
            <p:nvPr/>
          </p:nvSpPr>
          <p:spPr>
            <a:xfrm>
              <a:off x="695400" y="3762397"/>
              <a:ext cx="500066" cy="142876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082D1FED-2AA0-48C1-6319-790B25B43E50}"/>
                </a:ext>
              </a:extLst>
            </p:cNvPr>
            <p:cNvCxnSpPr/>
            <p:nvPr/>
          </p:nvCxnSpPr>
          <p:spPr>
            <a:xfrm rot="5400000">
              <a:off x="996233" y="3836216"/>
              <a:ext cx="142876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TextBox 7">
              <a:extLst>
                <a:ext uri="{FF2B5EF4-FFF2-40B4-BE49-F238E27FC236}">
                  <a16:creationId xmlns:a16="http://schemas.microsoft.com/office/drawing/2014/main" id="{B716D8F1-CE5B-9410-E57A-CB89CDB03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3221" y="3725657"/>
              <a:ext cx="21431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9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1" name="TextBox 7">
              <a:extLst>
                <a:ext uri="{FF2B5EF4-FFF2-40B4-BE49-F238E27FC236}">
                  <a16:creationId xmlns:a16="http://schemas.microsoft.com/office/drawing/2014/main" id="{D23F3B74-9204-A1A6-FA22-37377F1C07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351" y="3718419"/>
              <a:ext cx="43608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3A710160-3D2B-8126-4DE7-200360D2A1FF}"/>
              </a:ext>
            </a:extLst>
          </p:cNvPr>
          <p:cNvGrpSpPr/>
          <p:nvPr/>
        </p:nvGrpSpPr>
        <p:grpSpPr>
          <a:xfrm>
            <a:off x="4581362" y="4198964"/>
            <a:ext cx="785818" cy="246221"/>
            <a:chOff x="5404479" y="5906310"/>
            <a:chExt cx="785818" cy="246221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3D0EE917-0698-59E1-7CAE-44E592D4A551}"/>
                </a:ext>
              </a:extLst>
            </p:cNvPr>
            <p:cNvSpPr/>
            <p:nvPr/>
          </p:nvSpPr>
          <p:spPr>
            <a:xfrm>
              <a:off x="5469802" y="5919289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TextBox 7">
              <a:extLst>
                <a:ext uri="{FF2B5EF4-FFF2-40B4-BE49-F238E27FC236}">
                  <a16:creationId xmlns:a16="http://schemas.microsoft.com/office/drawing/2014/main" id="{72F36DCC-DE73-D12E-359A-0EDFA32E3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479" y="5906310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K</a:t>
              </a:r>
              <a:r>
                <a:rPr lang="zh-CN" altLang="en-US" sz="1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的页帧</a:t>
              </a: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E4D0325F-2754-15C5-6203-44472A17FB50}"/>
              </a:ext>
            </a:extLst>
          </p:cNvPr>
          <p:cNvGrpSpPr/>
          <p:nvPr/>
        </p:nvGrpSpPr>
        <p:grpSpPr>
          <a:xfrm>
            <a:off x="1279891" y="2980009"/>
            <a:ext cx="2489970" cy="506623"/>
            <a:chOff x="1279891" y="2980009"/>
            <a:chExt cx="2489970" cy="506623"/>
          </a:xfrm>
        </p:grpSpPr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69B27EE8-25D3-9EB5-881E-203AC71B1127}"/>
                </a:ext>
              </a:extLst>
            </p:cNvPr>
            <p:cNvCxnSpPr>
              <a:cxnSpLocks/>
              <a:endCxn id="396" idx="1"/>
            </p:cNvCxnSpPr>
            <p:nvPr/>
          </p:nvCxnSpPr>
          <p:spPr>
            <a:xfrm flipV="1">
              <a:off x="1306555" y="3237659"/>
              <a:ext cx="2463306" cy="5777"/>
            </a:xfrm>
            <a:prstGeom prst="line">
              <a:avLst/>
            </a:prstGeom>
            <a:ln w="28575">
              <a:solidFill>
                <a:srgbClr val="11576A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7" name="组合 406">
              <a:extLst>
                <a:ext uri="{FF2B5EF4-FFF2-40B4-BE49-F238E27FC236}">
                  <a16:creationId xmlns:a16="http://schemas.microsoft.com/office/drawing/2014/main" id="{95EA82F7-58A6-A1F0-35B2-2362BA34F369}"/>
                </a:ext>
              </a:extLst>
            </p:cNvPr>
            <p:cNvGrpSpPr/>
            <p:nvPr/>
          </p:nvGrpSpPr>
          <p:grpSpPr>
            <a:xfrm>
              <a:off x="1279891" y="2980009"/>
              <a:ext cx="1229689" cy="506623"/>
              <a:chOff x="1050490" y="4495825"/>
              <a:chExt cx="1229689" cy="506623"/>
            </a:xfrm>
          </p:grpSpPr>
          <p:sp>
            <p:nvSpPr>
              <p:cNvPr id="408" name="Oval 91">
                <a:extLst>
                  <a:ext uri="{FF2B5EF4-FFF2-40B4-BE49-F238E27FC236}">
                    <a16:creationId xmlns:a16="http://schemas.microsoft.com/office/drawing/2014/main" id="{3F29F75C-1298-22DF-538D-2173FBE95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605" y="4495825"/>
                <a:ext cx="256738" cy="248714"/>
              </a:xfrm>
              <a:prstGeom prst="ellipse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11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</a:p>
            </p:txBody>
          </p:sp>
          <p:sp>
            <p:nvSpPr>
              <p:cNvPr id="409" name="TextBox 7">
                <a:extLst>
                  <a:ext uri="{FF2B5EF4-FFF2-40B4-BE49-F238E27FC236}">
                    <a16:creationId xmlns:a16="http://schemas.microsoft.com/office/drawing/2014/main" id="{B62857E2-010D-0D1F-80B2-0BAA6983C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0490" y="4725449"/>
                <a:ext cx="122968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选中换出页面</a:t>
                </a:r>
                <a:r>
                  <a:rPr lang="en-US" altLang="zh-CN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K</a:t>
                </a:r>
                <a:endPara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410" name="组合 409">
            <a:extLst>
              <a:ext uri="{FF2B5EF4-FFF2-40B4-BE49-F238E27FC236}">
                <a16:creationId xmlns:a16="http://schemas.microsoft.com/office/drawing/2014/main" id="{B7B71942-2A05-283A-901E-1FBC3E65BD66}"/>
              </a:ext>
            </a:extLst>
          </p:cNvPr>
          <p:cNvGrpSpPr/>
          <p:nvPr/>
        </p:nvGrpSpPr>
        <p:grpSpPr>
          <a:xfrm>
            <a:off x="5219768" y="3832142"/>
            <a:ext cx="1524304" cy="578471"/>
            <a:chOff x="5219768" y="3832142"/>
            <a:chExt cx="1524304" cy="578471"/>
          </a:xfrm>
        </p:grpSpPr>
        <p:grpSp>
          <p:nvGrpSpPr>
            <p:cNvPr id="411" name="组合 410">
              <a:extLst>
                <a:ext uri="{FF2B5EF4-FFF2-40B4-BE49-F238E27FC236}">
                  <a16:creationId xmlns:a16="http://schemas.microsoft.com/office/drawing/2014/main" id="{5F2AA991-C9B3-5D8C-312A-40F79894BC94}"/>
                </a:ext>
              </a:extLst>
            </p:cNvPr>
            <p:cNvGrpSpPr/>
            <p:nvPr/>
          </p:nvGrpSpPr>
          <p:grpSpPr>
            <a:xfrm rot="16200000" flipH="1">
              <a:off x="5745212" y="3533498"/>
              <a:ext cx="351671" cy="1402560"/>
              <a:chOff x="3201802" y="1833993"/>
              <a:chExt cx="643699" cy="1460241"/>
            </a:xfrm>
          </p:grpSpPr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97C1D14D-661D-E0EB-8704-E258C295E4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523651" y="2963751"/>
                <a:ext cx="1" cy="643699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接连接符 413">
                <a:extLst>
                  <a:ext uri="{FF2B5EF4-FFF2-40B4-BE49-F238E27FC236}">
                    <a16:creationId xmlns:a16="http://schemas.microsoft.com/office/drawing/2014/main" id="{AE73B4C0-B077-EB35-692C-19EBC726C2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112228" y="2564114"/>
                <a:ext cx="1460241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AFDAEF78-473A-1CC9-EFD0-1E97E306C417}"/>
                </a:ext>
              </a:extLst>
            </p:cNvPr>
            <p:cNvSpPr/>
            <p:nvPr/>
          </p:nvSpPr>
          <p:spPr>
            <a:xfrm>
              <a:off x="6529758" y="3832142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9E6D3555-0111-8CC2-8FBF-A93B5D2D1750}"/>
              </a:ext>
            </a:extLst>
          </p:cNvPr>
          <p:cNvGrpSpPr/>
          <p:nvPr/>
        </p:nvGrpSpPr>
        <p:grpSpPr>
          <a:xfrm>
            <a:off x="4568297" y="4195040"/>
            <a:ext cx="785818" cy="246221"/>
            <a:chOff x="5404479" y="5906310"/>
            <a:chExt cx="785818" cy="246221"/>
          </a:xfrm>
        </p:grpSpPr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A8F2C866-B524-E125-8F52-C0A978412970}"/>
                </a:ext>
              </a:extLst>
            </p:cNvPr>
            <p:cNvSpPr/>
            <p:nvPr/>
          </p:nvSpPr>
          <p:spPr>
            <a:xfrm>
              <a:off x="5469802" y="5919289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TextBox 7">
              <a:extLst>
                <a:ext uri="{FF2B5EF4-FFF2-40B4-BE49-F238E27FC236}">
                  <a16:creationId xmlns:a16="http://schemas.microsoft.com/office/drawing/2014/main" id="{4A3E5793-5A4D-4F76-0EE5-3116227EA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479" y="5906310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</p:grpSp>
      <p:grpSp>
        <p:nvGrpSpPr>
          <p:cNvPr id="418" name="组合 417">
            <a:extLst>
              <a:ext uri="{FF2B5EF4-FFF2-40B4-BE49-F238E27FC236}">
                <a16:creationId xmlns:a16="http://schemas.microsoft.com/office/drawing/2014/main" id="{E67A1CDC-BC95-91E8-55DB-FA1A87A4E014}"/>
              </a:ext>
            </a:extLst>
          </p:cNvPr>
          <p:cNvGrpSpPr/>
          <p:nvPr/>
        </p:nvGrpSpPr>
        <p:grpSpPr>
          <a:xfrm>
            <a:off x="4575862" y="4218298"/>
            <a:ext cx="785818" cy="246221"/>
            <a:chOff x="5404479" y="5906310"/>
            <a:chExt cx="785818" cy="246221"/>
          </a:xfrm>
        </p:grpSpPr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B7F26618-8230-04CA-FFA7-E5492BC73F0C}"/>
                </a:ext>
              </a:extLst>
            </p:cNvPr>
            <p:cNvSpPr/>
            <p:nvPr/>
          </p:nvSpPr>
          <p:spPr>
            <a:xfrm>
              <a:off x="5469802" y="5919289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TextBox 7">
              <a:extLst>
                <a:ext uri="{FF2B5EF4-FFF2-40B4-BE49-F238E27FC236}">
                  <a16:creationId xmlns:a16="http://schemas.microsoft.com/office/drawing/2014/main" id="{72AABE7D-3149-3A97-081E-2DCCF4C7E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4479" y="5906310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m</a:t>
              </a:r>
              <a:r>
                <a:rPr lang="zh-CN" altLang="en-US" sz="1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的页帧</a:t>
              </a: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B4688F62-7AE9-4984-232F-D3D687E1E107}"/>
              </a:ext>
            </a:extLst>
          </p:cNvPr>
          <p:cNvGrpSpPr/>
          <p:nvPr/>
        </p:nvGrpSpPr>
        <p:grpSpPr>
          <a:xfrm>
            <a:off x="5475343" y="4463889"/>
            <a:ext cx="1277161" cy="509831"/>
            <a:chOff x="3203546" y="3344339"/>
            <a:chExt cx="1277161" cy="509831"/>
          </a:xfrm>
        </p:grpSpPr>
        <p:sp>
          <p:nvSpPr>
            <p:cNvPr id="422" name="Oval 91">
              <a:extLst>
                <a:ext uri="{FF2B5EF4-FFF2-40B4-BE49-F238E27FC236}">
                  <a16:creationId xmlns:a16="http://schemas.microsoft.com/office/drawing/2014/main" id="{9BFE0E49-679A-EE1F-2736-2BAD4A660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423" name="TextBox 7">
              <a:extLst>
                <a:ext uri="{FF2B5EF4-FFF2-40B4-BE49-F238E27FC236}">
                  <a16:creationId xmlns:a16="http://schemas.microsoft.com/office/drawing/2014/main" id="{AAF350CB-E198-04A2-2CF8-718BDE8F9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546" y="3577171"/>
              <a:ext cx="127716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页面换出</a:t>
              </a:r>
            </a:p>
          </p:txBody>
        </p:sp>
      </p:grp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C06EB5EC-43BC-42F5-340D-DBA6FA04B85C}"/>
              </a:ext>
            </a:extLst>
          </p:cNvPr>
          <p:cNvGrpSpPr/>
          <p:nvPr/>
        </p:nvGrpSpPr>
        <p:grpSpPr>
          <a:xfrm>
            <a:off x="2648323" y="1700823"/>
            <a:ext cx="719114" cy="700876"/>
            <a:chOff x="2368482" y="1883829"/>
            <a:chExt cx="719114" cy="700876"/>
          </a:xfrm>
        </p:grpSpPr>
        <p:sp>
          <p:nvSpPr>
            <p:cNvPr id="425" name="Oval 91">
              <a:extLst>
                <a:ext uri="{FF2B5EF4-FFF2-40B4-BE49-F238E27FC236}">
                  <a16:creationId xmlns:a16="http://schemas.microsoft.com/office/drawing/2014/main" id="{401EA457-7655-6F6A-FB32-E8712021F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426" name="TextBox 7">
              <a:extLst>
                <a:ext uri="{FF2B5EF4-FFF2-40B4-BE49-F238E27FC236}">
                  <a16:creationId xmlns:a16="http://schemas.microsoft.com/office/drawing/2014/main" id="{2DA21C88-73ED-A101-7F86-BDE264221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482" y="2123040"/>
              <a:ext cx="719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更新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maps</a:t>
              </a:r>
              <a:endParaRPr lang="zh-CN" altLang="en-US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680FC53E-06FB-12D0-8221-4EC5148F54F0}"/>
              </a:ext>
            </a:extLst>
          </p:cNvPr>
          <p:cNvGrpSpPr/>
          <p:nvPr/>
        </p:nvGrpSpPr>
        <p:grpSpPr>
          <a:xfrm>
            <a:off x="698909" y="2963942"/>
            <a:ext cx="719114" cy="700876"/>
            <a:chOff x="2368482" y="1883829"/>
            <a:chExt cx="719114" cy="700876"/>
          </a:xfrm>
        </p:grpSpPr>
        <p:sp>
          <p:nvSpPr>
            <p:cNvPr id="428" name="Oval 91">
              <a:extLst>
                <a:ext uri="{FF2B5EF4-FFF2-40B4-BE49-F238E27FC236}">
                  <a16:creationId xmlns:a16="http://schemas.microsoft.com/office/drawing/2014/main" id="{7800E350-0763-5656-A532-741EF65C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429" name="TextBox 7">
              <a:extLst>
                <a:ext uri="{FF2B5EF4-FFF2-40B4-BE49-F238E27FC236}">
                  <a16:creationId xmlns:a16="http://schemas.microsoft.com/office/drawing/2014/main" id="{61E02776-8004-4EBC-6B58-FEFB90475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482" y="2123040"/>
              <a:ext cx="719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更新页表项</a:t>
              </a:r>
            </a:p>
          </p:txBody>
        </p:sp>
      </p:grpSp>
      <p:sp>
        <p:nvSpPr>
          <p:cNvPr id="430" name="TextBox 7">
            <a:extLst>
              <a:ext uri="{FF2B5EF4-FFF2-40B4-BE49-F238E27FC236}">
                <a16:creationId xmlns:a16="http://schemas.microsoft.com/office/drawing/2014/main" id="{546F83B0-3AB3-2479-FE30-0AA4D6271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3093223"/>
            <a:ext cx="40963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4.OS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发现没有可用的空间页帧，于是启动页面换出过程，选出准备换出的页面；</a:t>
            </a:r>
          </a:p>
        </p:txBody>
      </p:sp>
      <p:sp>
        <p:nvSpPr>
          <p:cNvPr id="431" name="TextBox 7">
            <a:extLst>
              <a:ext uri="{FF2B5EF4-FFF2-40B4-BE49-F238E27FC236}">
                <a16:creationId xmlns:a16="http://schemas.microsoft.com/office/drawing/2014/main" id="{BC323FC2-1911-DE51-695E-9F562817F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3629369"/>
            <a:ext cx="40963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找到待换出页面对应的页帧，将其数据写回到磁盘上以避免丢失；</a:t>
            </a:r>
          </a:p>
        </p:txBody>
      </p:sp>
      <p:sp>
        <p:nvSpPr>
          <p:cNvPr id="432" name="TextBox 7">
            <a:extLst>
              <a:ext uri="{FF2B5EF4-FFF2-40B4-BE49-F238E27FC236}">
                <a16:creationId xmlns:a16="http://schemas.microsoft.com/office/drawing/2014/main" id="{73895365-D26C-37BC-3214-F7A80F6B3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120" y="4165515"/>
            <a:ext cx="40963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将换出页的页表项失效，并修改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maps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记录该页内存的存储位置，同时将页帧标记为空闲 ；</a:t>
            </a:r>
          </a:p>
        </p:txBody>
      </p:sp>
      <p:sp>
        <p:nvSpPr>
          <p:cNvPr id="433" name="TextBox 7">
            <a:extLst>
              <a:ext uri="{FF2B5EF4-FFF2-40B4-BE49-F238E27FC236}">
                <a16:creationId xmlns:a16="http://schemas.microsoft.com/office/drawing/2014/main" id="{2A36D292-3371-C323-EB23-AA341CED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643" y="4246666"/>
            <a:ext cx="4360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zh-CN" sz="9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9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4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86" grpId="0"/>
      <p:bldP spid="387" grpId="0"/>
      <p:bldP spid="388" grpId="0"/>
      <p:bldP spid="389" grpId="0"/>
      <p:bldP spid="390" grpId="0"/>
      <p:bldP spid="391" grpId="0"/>
      <p:bldP spid="430" grpId="0"/>
      <p:bldP spid="431" grpId="0"/>
      <p:bldP spid="432" grpId="0"/>
      <p:bldP spid="4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49E8D-C6F6-42CE-AAC6-95636EFA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3F261A-E021-4F05-B4B6-FDC3E0C843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再扩展问题：关于</a:t>
            </a:r>
            <a:r>
              <a:rPr lang="en-US" altLang="zh-CN" dirty="0"/>
              <a:t>SBI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34178-06B8-4163-86BA-748056F6F5D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SBI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语言或者</a:t>
            </a:r>
            <a:r>
              <a:rPr lang="en-US" altLang="zh-CN" dirty="0"/>
              <a:t>Rust</a:t>
            </a:r>
          </a:p>
          <a:p>
            <a:r>
              <a:rPr lang="en-US" altLang="zh-CN" dirty="0"/>
              <a:t>SBI</a:t>
            </a:r>
            <a:r>
              <a:rPr lang="zh-CN" altLang="en-US" dirty="0"/>
              <a:t>为什么可以读取多少种设备呢？</a:t>
            </a:r>
            <a:endParaRPr lang="en-US" altLang="zh-CN" dirty="0"/>
          </a:p>
          <a:p>
            <a:pPr lvl="1"/>
            <a:r>
              <a:rPr lang="zh-CN" altLang="en-US" dirty="0"/>
              <a:t>后发优势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35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41" y="3105332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一个变量的生命周期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00808"/>
            <a:ext cx="8253227" cy="4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一个页面的生命周期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11" y="1570038"/>
            <a:ext cx="9979577" cy="43513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00" y="2294204"/>
            <a:ext cx="7916288" cy="32863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23592" y="5651743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Maas, Martin, et al. "Learning-based Memory Allocation for C++ Server Workloads."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ASPLOS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81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83934-0EF1-486A-ACB7-4995CA6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2F0B9E-B7AE-490E-8A01-B3230990765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7B499-0452-4CB7-9B20-AA3147F424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获取申请位置的代码和释放位置的代码</a:t>
            </a:r>
            <a:endParaRPr lang="en-US" altLang="zh-CN" dirty="0"/>
          </a:p>
          <a:p>
            <a:r>
              <a:rPr lang="zh-CN" altLang="en-US" dirty="0"/>
              <a:t>获取运行时动态对象的生存期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LSTM</a:t>
            </a:r>
            <a:r>
              <a:rPr lang="zh-CN" altLang="en-US" dirty="0"/>
              <a:t>学到代码位置特征预测对象的生命期</a:t>
            </a:r>
            <a:endParaRPr lang="en-US" altLang="zh-CN" dirty="0"/>
          </a:p>
          <a:p>
            <a:pPr lvl="1"/>
            <a:r>
              <a:rPr lang="zh-CN" altLang="en-US" dirty="0"/>
              <a:t>输入：调用</a:t>
            </a:r>
            <a:r>
              <a:rPr lang="en-US" altLang="zh-CN" dirty="0"/>
              <a:t>new</a:t>
            </a:r>
            <a:r>
              <a:rPr lang="zh-CN" altLang="en-US" dirty="0"/>
              <a:t>的时候的前后文等</a:t>
            </a:r>
            <a:endParaRPr lang="en-US" altLang="zh-CN" dirty="0"/>
          </a:p>
          <a:p>
            <a:pPr lvl="1"/>
            <a:r>
              <a:rPr lang="zh-CN" altLang="en-US" dirty="0"/>
              <a:t>输出：这个对象存活多久</a:t>
            </a:r>
            <a:endParaRPr lang="en-US" altLang="zh-CN" dirty="0"/>
          </a:p>
          <a:p>
            <a:r>
              <a:rPr lang="zh-CN" altLang="en-US" dirty="0"/>
              <a:t>将生命期相近的对象放到同一个页中</a:t>
            </a:r>
            <a:endParaRPr lang="en-US" altLang="zh-CN" dirty="0"/>
          </a:p>
          <a:p>
            <a:r>
              <a:rPr lang="zh-CN" altLang="en-US" dirty="0"/>
              <a:t>思考：增加</a:t>
            </a:r>
            <a:r>
              <a:rPr lang="en-US" altLang="zh-CN" dirty="0"/>
              <a:t>OS</a:t>
            </a:r>
            <a:r>
              <a:rPr lang="zh-CN" altLang="en-US" dirty="0"/>
              <a:t>从用户空间回收页面的机会，是对的吗？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55BBF-F719-4087-93BD-FE0AC9FC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4941008"/>
            <a:ext cx="3816424" cy="15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29280-2E86-26E6-C699-301624A6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A77BC-D97A-2BCC-2F11-C128905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5C03CA-CEFD-95AE-5B85-27F5508FF5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有名页和匿（无）名页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29096-77E1-7655-518D-052CF6999EC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有名页：利用</a:t>
            </a:r>
            <a:r>
              <a:rPr lang="en-US" altLang="zh-CN" dirty="0" err="1"/>
              <a:t>mmap</a:t>
            </a:r>
            <a:r>
              <a:rPr lang="zh-CN" altLang="en-US" dirty="0"/>
              <a:t>等系统调用，建立的虚拟内存区域对应的物理页，因为每一页的内容都与某个文件有确定的关联，因此称为“有名”</a:t>
            </a:r>
            <a:endParaRPr lang="en-US" altLang="zh-CN" dirty="0"/>
          </a:p>
          <a:p>
            <a:r>
              <a:rPr lang="zh-CN" altLang="en-US" dirty="0"/>
              <a:t>匿名页：使用</a:t>
            </a:r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/>
              <a:t>malloc</a:t>
            </a:r>
            <a:r>
              <a:rPr lang="zh-CN" altLang="en-US" dirty="0"/>
              <a:t>从系统中获取一片“的虚拟内存区域对应的物理页，因为在文件系统中没有与之对应的资源，因此叫无名或者匿名</a:t>
            </a:r>
            <a:endParaRPr lang="en-US" altLang="zh-CN" dirty="0"/>
          </a:p>
          <a:p>
            <a:r>
              <a:rPr lang="zh-CN" altLang="en-US" dirty="0"/>
              <a:t>提问：</a:t>
            </a:r>
            <a:endParaRPr lang="en-US" altLang="zh-CN" dirty="0"/>
          </a:p>
          <a:p>
            <a:pPr lvl="1"/>
            <a:r>
              <a:rPr lang="zh-CN" altLang="en-US" dirty="0"/>
              <a:t>当物理内存不足时，首先被换出的是哪些页面？</a:t>
            </a:r>
            <a:endParaRPr lang="en-US" altLang="zh-CN" dirty="0"/>
          </a:p>
          <a:p>
            <a:pPr lvl="1"/>
            <a:r>
              <a:rPr lang="zh-CN" altLang="en-US" dirty="0"/>
              <a:t>优先考虑换入换出代价？还是访问的频度？</a:t>
            </a:r>
          </a:p>
        </p:txBody>
      </p:sp>
    </p:spTree>
    <p:extLst>
      <p:ext uri="{BB962C8B-B14F-4D97-AF65-F5344CB8AC3E}">
        <p14:creationId xmlns:p14="http://schemas.microsoft.com/office/powerpoint/2010/main" val="24682860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内存交换：</a:t>
            </a:r>
            <a:r>
              <a:rPr lang="en-US" altLang="zh-CN" dirty="0"/>
              <a:t>_</a:t>
            </a:r>
            <a:r>
              <a:rPr lang="en-US" altLang="zh-CN" dirty="0" err="1"/>
              <a:t>fifo_tick_event</a:t>
            </a:r>
            <a:r>
              <a:rPr lang="zh-CN" altLang="en-US" dirty="0"/>
              <a:t>的意义是什么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这个函数理应挂在</a:t>
            </a:r>
            <a:r>
              <a:rPr lang="en-US" altLang="zh-CN" dirty="0" err="1"/>
              <a:t>tick_event</a:t>
            </a:r>
            <a:r>
              <a:rPr lang="zh-CN" altLang="en-US" dirty="0"/>
              <a:t>的函数指针上</a:t>
            </a:r>
            <a:endParaRPr lang="en-US" altLang="zh-CN" dirty="0"/>
          </a:p>
          <a:p>
            <a:r>
              <a:rPr lang="zh-CN" altLang="en-US" dirty="0"/>
              <a:t>用于实现在空闲时</a:t>
            </a:r>
            <a:r>
              <a:rPr lang="zh-CN" altLang="en-US" dirty="0">
                <a:solidFill>
                  <a:srgbClr val="FF0000"/>
                </a:solidFill>
              </a:rPr>
              <a:t>主动换出</a:t>
            </a:r>
            <a:r>
              <a:rPr lang="zh-CN" altLang="en-US" dirty="0"/>
              <a:t>无用的页</a:t>
            </a:r>
            <a:endParaRPr lang="en-US" altLang="zh-CN" dirty="0"/>
          </a:p>
          <a:p>
            <a:r>
              <a:rPr lang="zh-CN" altLang="en-US" dirty="0"/>
              <a:t>可以用于实现课本上讲的时钟算法等</a:t>
            </a:r>
            <a:endParaRPr lang="en-US" altLang="zh-CN" dirty="0"/>
          </a:p>
          <a:p>
            <a:r>
              <a:rPr lang="zh-CN" altLang="en-US" dirty="0"/>
              <a:t>出于实验难度的考虑，</a:t>
            </a:r>
            <a:r>
              <a:rPr lang="en-US" altLang="zh-CN" dirty="0" err="1"/>
              <a:t>ucore</a:t>
            </a:r>
            <a:r>
              <a:rPr lang="zh-CN" altLang="en-US" dirty="0"/>
              <a:t>目前只考核了同步换出的功能，也就是大家实现的</a:t>
            </a:r>
            <a:r>
              <a:rPr lang="en-US" altLang="zh-CN" dirty="0"/>
              <a:t>_</a:t>
            </a:r>
            <a:r>
              <a:rPr lang="en-US" altLang="zh-CN" dirty="0" err="1"/>
              <a:t>fifo_swap_out_victim</a:t>
            </a:r>
            <a:r>
              <a:rPr lang="zh-CN" altLang="en-US" dirty="0"/>
              <a:t>中的部分</a:t>
            </a:r>
          </a:p>
        </p:txBody>
      </p:sp>
    </p:spTree>
    <p:extLst>
      <p:ext uri="{BB962C8B-B14F-4D97-AF65-F5344CB8AC3E}">
        <p14:creationId xmlns:p14="http://schemas.microsoft.com/office/powerpoint/2010/main" val="2935860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2582142" y="4279827"/>
            <a:ext cx="7690322" cy="1491499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606700" y="1931301"/>
            <a:ext cx="7630694" cy="2229496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604546" y="2283094"/>
            <a:ext cx="7632848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04546" y="2618328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04546" y="3827381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655256" y="2618330"/>
            <a:ext cx="0" cy="122751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47483" y="1931301"/>
            <a:ext cx="0" cy="1914538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59420" y="1836404"/>
            <a:ext cx="734827" cy="42062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07428" y="184290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7033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9752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8250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1205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971" y="1831168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4445" y="18395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51922" y="2464289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51922" y="277033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138085" y="3062780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38870" y="335522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92183" y="183471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42331" y="2213606"/>
            <a:ext cx="109834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38052" y="1863218"/>
            <a:ext cx="8710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42331" y="3793673"/>
            <a:ext cx="1169786" cy="299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78402" y="2820651"/>
            <a:ext cx="430887" cy="94097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801396" y="18467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381821" y="183590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582946" y="47251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150560" y="2529745"/>
            <a:ext cx="292532" cy="1314568"/>
            <a:chOff x="1869542" y="1658095"/>
            <a:chExt cx="292532" cy="1314568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3672770" y="2536148"/>
            <a:ext cx="292532" cy="1314568"/>
            <a:chOff x="1869542" y="1658095"/>
            <a:chExt cx="292532" cy="1314568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4764786" y="2515362"/>
            <a:ext cx="292532" cy="1314568"/>
            <a:chOff x="1869542" y="1658095"/>
            <a:chExt cx="292532" cy="1314568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5423635" y="2510359"/>
            <a:ext cx="292532" cy="1314568"/>
            <a:chOff x="1869542" y="1658095"/>
            <a:chExt cx="292532" cy="1314568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022665" y="2510359"/>
            <a:ext cx="292532" cy="1314568"/>
            <a:chOff x="1869542" y="1658095"/>
            <a:chExt cx="292532" cy="1314568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7253767" y="2531783"/>
            <a:ext cx="292532" cy="1314568"/>
            <a:chOff x="1869542" y="1658095"/>
            <a:chExt cx="292532" cy="1314568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8473655" y="2533048"/>
            <a:ext cx="292532" cy="1314568"/>
            <a:chOff x="1869542" y="1658095"/>
            <a:chExt cx="292532" cy="1314568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4166597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4786112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5447943" y="2240119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6036081" y="2231771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6677084" y="223186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7267183" y="223856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7915150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8489745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9122889" y="2230807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9700294" y="223103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6726199" y="2330906"/>
            <a:ext cx="234000" cy="1734463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7963328" y="2335839"/>
            <a:ext cx="234000" cy="1734463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9172756" y="2340393"/>
            <a:ext cx="234000" cy="1734463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9762813" y="2327629"/>
            <a:ext cx="234000" cy="1734463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4157340" y="314401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4770113" y="251944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5424558" y="342481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6027913" y="2793928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3376321" y="4420490"/>
            <a:ext cx="632087" cy="1266793"/>
            <a:chOff x="8146316" y="3693574"/>
            <a:chExt cx="632087" cy="1266793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4002075" y="4418525"/>
            <a:ext cx="632087" cy="1266793"/>
            <a:chOff x="8146316" y="3693574"/>
            <a:chExt cx="632087" cy="1266793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4622935" y="4418525"/>
            <a:ext cx="632087" cy="1266793"/>
            <a:chOff x="8146316" y="3693574"/>
            <a:chExt cx="632087" cy="1266793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5250471" y="4418525"/>
            <a:ext cx="632087" cy="1266793"/>
            <a:chOff x="8146316" y="3693574"/>
            <a:chExt cx="632087" cy="1266793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5870022" y="4418525"/>
            <a:ext cx="632087" cy="1266793"/>
            <a:chOff x="8146316" y="3693574"/>
            <a:chExt cx="632087" cy="1266793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6501891" y="4418525"/>
            <a:ext cx="632087" cy="1266793"/>
            <a:chOff x="8146316" y="3693574"/>
            <a:chExt cx="632087" cy="1266793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6496771" y="4424892"/>
            <a:ext cx="639962" cy="1260424"/>
            <a:chOff x="8138441" y="3699943"/>
            <a:chExt cx="639962" cy="1260424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6489226" y="4424892"/>
            <a:ext cx="646363" cy="1260424"/>
            <a:chOff x="8132040" y="3699943"/>
            <a:chExt cx="646363" cy="1260424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6488806" y="4424892"/>
            <a:ext cx="621275" cy="1247290"/>
            <a:chOff x="8132303" y="3699943"/>
            <a:chExt cx="621275" cy="124729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6488106" y="4420658"/>
            <a:ext cx="621275" cy="1246796"/>
            <a:chOff x="8132303" y="3699943"/>
            <a:chExt cx="621275" cy="1246796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500488" y="4428743"/>
            <a:ext cx="597683" cy="391729"/>
            <a:chOff x="6286499" y="3635881"/>
            <a:chExt cx="597683" cy="391729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6500366" y="4427834"/>
            <a:ext cx="597683" cy="391729"/>
            <a:chOff x="6286499" y="3635881"/>
            <a:chExt cx="597683" cy="391729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6493561" y="4426225"/>
            <a:ext cx="623875" cy="1246796"/>
            <a:chOff x="8132303" y="3699943"/>
            <a:chExt cx="623875" cy="1246796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499556" y="2531792"/>
            <a:ext cx="449462" cy="1314568"/>
            <a:chOff x="4218538" y="1674542"/>
            <a:chExt cx="449462" cy="1314568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314568"/>
              <a:chOff x="1869542" y="1658095"/>
              <a:chExt cx="292532" cy="1314568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7125778" y="4425386"/>
            <a:ext cx="623875" cy="1246796"/>
            <a:chOff x="8132303" y="3699943"/>
            <a:chExt cx="623875" cy="1246796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7259983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7767445" y="4425386"/>
            <a:ext cx="623875" cy="1246796"/>
            <a:chOff x="8132303" y="3699943"/>
            <a:chExt cx="623875" cy="1246796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7766337" y="4424768"/>
            <a:ext cx="621275" cy="1246796"/>
            <a:chOff x="8132303" y="3699943"/>
            <a:chExt cx="621275" cy="1246796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776918" y="5006620"/>
            <a:ext cx="585574" cy="384541"/>
            <a:chOff x="7103053" y="4069905"/>
            <a:chExt cx="585574" cy="384541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7766876" y="4424949"/>
            <a:ext cx="621275" cy="1246617"/>
            <a:chOff x="8132303" y="3699943"/>
            <a:chExt cx="621275" cy="1246617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8399737" y="4438321"/>
            <a:ext cx="621275" cy="1246617"/>
            <a:chOff x="8132303" y="3699943"/>
            <a:chExt cx="621275" cy="1246617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758755" y="2524546"/>
            <a:ext cx="435185" cy="1314568"/>
            <a:chOff x="5477735" y="1667296"/>
            <a:chExt cx="435185" cy="1314568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314568"/>
              <a:chOff x="1869542" y="1658095"/>
              <a:chExt cx="292532" cy="1314568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8480855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9007791" y="5315604"/>
            <a:ext cx="602706" cy="369332"/>
            <a:chOff x="8300713" y="3305729"/>
            <a:chExt cx="602706" cy="369332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8996711" y="4436956"/>
            <a:ext cx="617214" cy="1244328"/>
            <a:chOff x="8132303" y="3699199"/>
            <a:chExt cx="617214" cy="1244328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9633165" y="4443142"/>
            <a:ext cx="617214" cy="1244328"/>
            <a:chOff x="8132303" y="3699199"/>
            <a:chExt cx="617214" cy="1244328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968183" y="2524546"/>
            <a:ext cx="431203" cy="1314568"/>
            <a:chOff x="6687163" y="1667296"/>
            <a:chExt cx="431203" cy="1314568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314568"/>
              <a:chOff x="1869542" y="1658095"/>
              <a:chExt cx="292532" cy="1314568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9540103" y="2531783"/>
            <a:ext cx="432994" cy="1314568"/>
            <a:chOff x="7259085" y="1674533"/>
            <a:chExt cx="432994" cy="1314568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314568"/>
              <a:chOff x="1869542" y="1658095"/>
              <a:chExt cx="292532" cy="1314568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9638896" y="4428276"/>
            <a:ext cx="616600" cy="1250218"/>
            <a:chOff x="8132303" y="3693309"/>
            <a:chExt cx="616600" cy="1250218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9638099" y="4436297"/>
            <a:ext cx="631749" cy="1250218"/>
            <a:chOff x="8132303" y="3693309"/>
            <a:chExt cx="631749" cy="1250218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9636884" y="4431298"/>
            <a:ext cx="632052" cy="1248626"/>
            <a:chOff x="8132000" y="3693309"/>
            <a:chExt cx="632052" cy="1248626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9633356" y="4433581"/>
            <a:ext cx="632052" cy="1263167"/>
            <a:chOff x="8132000" y="3693309"/>
            <a:chExt cx="632052" cy="1263167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640571" y="4434578"/>
            <a:ext cx="606238" cy="397825"/>
            <a:chOff x="8324612" y="1547926"/>
            <a:chExt cx="606238" cy="397825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9637924" y="4451311"/>
            <a:ext cx="616329" cy="1231070"/>
            <a:chOff x="8131055" y="3707194"/>
            <a:chExt cx="616329" cy="1231070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6487007" y="4419451"/>
            <a:ext cx="623875" cy="1246796"/>
            <a:chOff x="8132303" y="3699943"/>
            <a:chExt cx="623875" cy="1246796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7768379" y="4418958"/>
            <a:ext cx="621275" cy="1246617"/>
            <a:chOff x="8132303" y="3699943"/>
            <a:chExt cx="621275" cy="1246617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9005374" y="4437650"/>
            <a:ext cx="617214" cy="1244328"/>
            <a:chOff x="8132303" y="3699199"/>
            <a:chExt cx="617214" cy="1244328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220E24-8545-0951-E723-BE4C579D2349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：系统启动与运行过程</a:t>
            </a:r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936B474C-FF96-2A9E-A1C6-BAB982AF93E2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b="0" kern="0" dirty="0"/>
              <a:t>时钟页面置换示例</a:t>
            </a:r>
          </a:p>
        </p:txBody>
      </p:sp>
    </p:spTree>
    <p:extLst>
      <p:ext uri="{BB962C8B-B14F-4D97-AF65-F5344CB8AC3E}">
        <p14:creationId xmlns:p14="http://schemas.microsoft.com/office/powerpoint/2010/main" val="1233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513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5091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05143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5091 -4.07407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065 -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05196 -0.0002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5247 -7.40741E-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05196 0.00185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487 -0.00024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05261 0.00185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93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B09ACA-B310-4353-AB37-61FB9A8F9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8979" y="1570038"/>
            <a:ext cx="8374041" cy="4351337"/>
          </a:xfrm>
          <a:prstGeom prst="rect">
            <a:avLst/>
          </a:prstGeom>
        </p:spPr>
      </p:pic>
      <p:sp>
        <p:nvSpPr>
          <p:cNvPr id="8" name="标题 8">
            <a:extLst>
              <a:ext uri="{FF2B5EF4-FFF2-40B4-BE49-F238E27FC236}">
                <a16:creationId xmlns:a16="http://schemas.microsoft.com/office/drawing/2014/main" id="{305B7733-B0DF-8082-671D-38CDCC58195C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800" b="0" kern="0" dirty="0" err="1"/>
              <a:t>MGLRU</a:t>
            </a:r>
            <a:r>
              <a:rPr lang="zh-CN" altLang="en-US" sz="2800" b="0" kern="0" dirty="0"/>
              <a:t>（目前</a:t>
            </a:r>
            <a:r>
              <a:rPr lang="en-US" altLang="zh-CN" sz="2800" b="0" kern="0" dirty="0"/>
              <a:t>Linux</a:t>
            </a:r>
            <a:r>
              <a:rPr lang="zh-CN" altLang="en-US" sz="2800" b="0" kern="0" dirty="0"/>
              <a:t>内核中用于决策换出哪一页的异步机制）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AC9C1F-8D76-4C59-8AE0-3653BB83640D}"/>
              </a:ext>
            </a:extLst>
          </p:cNvPr>
          <p:cNvSpPr txBox="1"/>
          <p:nvPr/>
        </p:nvSpPr>
        <p:spPr>
          <a:xfrm>
            <a:off x="1661736" y="6174355"/>
            <a:ext cx="8106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https://www.youtube.com/watch?v=9HvJfN21H9Y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039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触发异常的那句访存指令怎么办了？</a:t>
            </a:r>
            <a:endParaRPr lang="en-US" altLang="zh-CN" dirty="0"/>
          </a:p>
          <a:p>
            <a:r>
              <a:rPr lang="zh-CN" altLang="en-US" dirty="0"/>
              <a:t>换入页面的</a:t>
            </a:r>
            <a:r>
              <a:rPr lang="en-US" altLang="zh-CN" dirty="0"/>
              <a:t>access</a:t>
            </a:r>
            <a:r>
              <a:rPr lang="zh-CN" altLang="en-US" dirty="0"/>
              <a:t>位和</a:t>
            </a:r>
            <a:r>
              <a:rPr lang="en-US" altLang="zh-CN" dirty="0"/>
              <a:t>dirty </a:t>
            </a:r>
            <a:r>
              <a:rPr lang="zh-CN" altLang="en-US" dirty="0"/>
              <a:t>位是怎么置位的？</a:t>
            </a:r>
            <a:endParaRPr lang="en-US" altLang="zh-CN" dirty="0"/>
          </a:p>
          <a:p>
            <a:r>
              <a:rPr lang="zh-CN" altLang="en-US" dirty="0"/>
              <a:t>置位这件事是什么时间发生的？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869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缺页可能要多久？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9" y="2272364"/>
            <a:ext cx="7939608" cy="310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86216F-DBD0-451A-AA3D-15065130DC3E}"/>
              </a:ext>
            </a:extLst>
          </p:cNvPr>
          <p:cNvSpPr txBox="1"/>
          <p:nvPr/>
        </p:nvSpPr>
        <p:spPr>
          <a:xfrm>
            <a:off x="3129943" y="5947787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1" dirty="0">
                <a:solidFill>
                  <a:srgbClr val="333333"/>
                </a:solidFill>
                <a:effectLst/>
                <a:latin typeface="HelveticaNeue Regular"/>
              </a:rPr>
              <a:t>A Case for Hardware-Based Demand Paging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,</a:t>
            </a:r>
            <a:r>
              <a:rPr lang="zh-CN" altLang="en-US" b="1" i="1" dirty="0">
                <a:solidFill>
                  <a:srgbClr val="333333"/>
                </a:solidFill>
                <a:latin typeface="HelveticaNeue Regular"/>
              </a:rPr>
              <a:t> 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ISCA2020</a:t>
            </a:r>
            <a:endParaRPr lang="en-US" altLang="zh-CN" b="1" i="1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01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会出现在计算机的一段特定的物理地址空间中（</a:t>
            </a:r>
            <a:r>
              <a:rPr lang="en-US" altLang="zh-CN" dirty="0"/>
              <a:t>ROM</a:t>
            </a:r>
            <a:r>
              <a:rPr lang="zh-CN" altLang="en-US" dirty="0"/>
              <a:t>占据特定的物理地址空间）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933056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9456" y="5915199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199456" y="6237147"/>
            <a:ext cx="928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pPr eaLnBrk="1" hangingPunct="1"/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pPr eaLnBrk="1" hangingPunct="1"/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权限管理与隔离是如何实现的</a:t>
            </a:r>
          </a:p>
        </p:txBody>
      </p:sp>
    </p:spTree>
    <p:extLst>
      <p:ext uri="{BB962C8B-B14F-4D97-AF65-F5344CB8AC3E}">
        <p14:creationId xmlns:p14="http://schemas.microsoft.com/office/powerpoint/2010/main" val="2176848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权限管理最终是怎么实现的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每一个页表项上，都有一个权限管理的位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是不是说，段上的权限管理，和页上的权限管理是重复的呢？</a:t>
            </a:r>
            <a:r>
              <a:rPr lang="en-US" altLang="zh-CN" dirty="0"/>
              <a:t>(X86)</a:t>
            </a:r>
          </a:p>
          <a:p>
            <a:r>
              <a:rPr lang="zh-CN" altLang="en-US" dirty="0"/>
              <a:t>是不是说，不管连续的内存有多少页，都需要逐个去设置权限呢？（</a:t>
            </a:r>
            <a:r>
              <a:rPr lang="en-US" altLang="zh-CN" dirty="0" err="1"/>
              <a:t>riscv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是的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除了内存分区外，指令也分出了等级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132856"/>
            <a:ext cx="4572000" cy="154305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8BD736C-A385-22E5-A451-E343500E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7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35FD82A-B7E6-45EF-A6AD-CFE05C0DE389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指令的等级状态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普通指令</a:t>
            </a:r>
            <a:endParaRPr lang="en-US" altLang="zh-CN" dirty="0"/>
          </a:p>
          <a:p>
            <a:pPr lvl="1"/>
            <a:r>
              <a:rPr lang="zh-CN" altLang="en-US" dirty="0"/>
              <a:t>加减乘除、移位、跳转、</a:t>
            </a:r>
            <a:r>
              <a:rPr lang="zh-CN" altLang="en-US" dirty="0">
                <a:solidFill>
                  <a:srgbClr val="FF0000"/>
                </a:solidFill>
              </a:rPr>
              <a:t>中断（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特权指令</a:t>
            </a:r>
            <a:endParaRPr lang="en-US" altLang="zh-CN" dirty="0"/>
          </a:p>
          <a:p>
            <a:pPr lvl="1"/>
            <a:r>
              <a:rPr lang="zh-CN" altLang="en-US" dirty="0"/>
              <a:t>停机指令</a:t>
            </a:r>
            <a:r>
              <a:rPr lang="en-US" altLang="zh-CN" dirty="0"/>
              <a:t>HLT</a:t>
            </a:r>
            <a:r>
              <a:rPr lang="zh-CN" altLang="en-US" dirty="0"/>
              <a:t>、等待指令</a:t>
            </a:r>
            <a:r>
              <a:rPr lang="en-US" altLang="zh-CN" dirty="0"/>
              <a:t>WAIT/MWAIT</a:t>
            </a:r>
            <a:r>
              <a:rPr lang="zh-CN" altLang="en-US" dirty="0"/>
              <a:t>、换码指令</a:t>
            </a:r>
            <a:r>
              <a:rPr lang="en-US" altLang="zh-CN" dirty="0"/>
              <a:t>ESC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总线封锁指令</a:t>
            </a:r>
            <a:r>
              <a:rPr lang="en-US" altLang="zh-CN" dirty="0"/>
              <a:t>LOCK</a:t>
            </a:r>
            <a:r>
              <a:rPr lang="zh-CN" altLang="en-US" dirty="0"/>
              <a:t>、内存范围检查指令</a:t>
            </a:r>
            <a:r>
              <a:rPr lang="en-US" altLang="zh-CN" dirty="0"/>
              <a:t>BOUND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全局描述符表操作指令</a:t>
            </a:r>
            <a:r>
              <a:rPr lang="en-US" altLang="zh-CN" dirty="0"/>
              <a:t>LGDT/SGDT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中断描述符表操作指令</a:t>
            </a:r>
            <a:r>
              <a:rPr lang="en-US" altLang="zh-CN" dirty="0"/>
              <a:t>LIDT/SIDT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局部描述符表操作指令</a:t>
            </a:r>
            <a:r>
              <a:rPr lang="en-US" altLang="zh-CN" dirty="0"/>
              <a:t>LLDT/SLDT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描述符段界限值加载指令</a:t>
            </a:r>
            <a:r>
              <a:rPr lang="en-US" altLang="zh-CN" dirty="0"/>
              <a:t>LSR</a:t>
            </a:r>
            <a:r>
              <a:rPr lang="zh-CN" altLang="en-US" dirty="0"/>
              <a:t>、描述符访问权读取指令</a:t>
            </a:r>
            <a:r>
              <a:rPr lang="en-US" altLang="zh-CN" dirty="0"/>
              <a:t>LAR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任务寄存器操作指令</a:t>
            </a:r>
            <a:r>
              <a:rPr lang="en-US" altLang="zh-CN" dirty="0"/>
              <a:t>LTR/STR</a:t>
            </a:r>
            <a:r>
              <a:rPr lang="zh-CN" altLang="en-US" dirty="0"/>
              <a:t>、请求特权级调整指令</a:t>
            </a:r>
            <a:r>
              <a:rPr lang="en-US" altLang="zh-CN" dirty="0"/>
              <a:t>ARPL</a:t>
            </a:r>
            <a:r>
              <a:rPr lang="zh-CN" altLang="en-US" dirty="0"/>
              <a:t>、任务切换标志清零指令</a:t>
            </a:r>
            <a:r>
              <a:rPr lang="en-US" altLang="zh-CN" dirty="0"/>
              <a:t>CLTS</a:t>
            </a:r>
            <a:r>
              <a:rPr lang="zh-CN" altLang="en-US" dirty="0"/>
              <a:t>、控制寄存器和调试寄存器数据传送指令</a:t>
            </a:r>
            <a:r>
              <a:rPr lang="en-US" altLang="zh-CN" dirty="0"/>
              <a:t>MOV</a:t>
            </a:r>
            <a:r>
              <a:rPr lang="zh-CN" altLang="en-US" dirty="0"/>
              <a:t>、高速缓存控制指令</a:t>
            </a:r>
            <a:r>
              <a:rPr lang="en-US" altLang="zh-CN" dirty="0"/>
              <a:t>INVD/WBINVD/INVLPG</a:t>
            </a:r>
            <a:r>
              <a:rPr lang="zh-CN" altLang="en-US" dirty="0"/>
              <a:t>、型号相关寄存器读取和写入指令</a:t>
            </a:r>
            <a:r>
              <a:rPr lang="en-US" altLang="zh-CN" dirty="0"/>
              <a:t>RDMSR/WRMSR</a:t>
            </a:r>
            <a:r>
              <a:rPr lang="zh-CN" altLang="en-US" dirty="0"/>
              <a:t>、处理器信息获取指令</a:t>
            </a:r>
            <a:r>
              <a:rPr lang="en-US" altLang="zh-CN" dirty="0"/>
              <a:t>CPUID</a:t>
            </a:r>
            <a:r>
              <a:rPr lang="zh-CN" altLang="en-US" dirty="0"/>
              <a:t>、时间戳读取指令</a:t>
            </a:r>
            <a:r>
              <a:rPr lang="en-US" altLang="zh-CN" dirty="0"/>
              <a:t>RDTSC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https://blog.csdn.net/jukaiit/article/details/16811139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885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如何实现权限迁移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借助“中断门”或者“陷阱门”</a:t>
            </a:r>
            <a:endParaRPr lang="en-US" altLang="zh-CN" dirty="0"/>
          </a:p>
          <a:p>
            <a:pPr eaLnBrk="1" hangingPunct="1"/>
            <a:r>
              <a:rPr lang="zh-CN" altLang="en-US" dirty="0"/>
              <a:t>门描述符中，描述了想穿过门的人必须具备的权限，以及穿过门后，会到达到段和偏移量</a:t>
            </a:r>
            <a:endParaRPr lang="en-US" altLang="zh-CN" dirty="0"/>
          </a:p>
          <a:p>
            <a:pPr eaLnBrk="1" hangingPunct="1"/>
            <a:r>
              <a:rPr lang="zh-CN" altLang="en-US" dirty="0"/>
              <a:t>也就是说，谁可以调用</a:t>
            </a:r>
            <a:r>
              <a:rPr lang="en-US" altLang="zh-CN" dirty="0" err="1"/>
              <a:t>int</a:t>
            </a:r>
            <a:r>
              <a:rPr lang="zh-CN" altLang="en-US" dirty="0"/>
              <a:t>指令来使</a:t>
            </a:r>
            <a:r>
              <a:rPr lang="en-US" altLang="zh-CN" dirty="0"/>
              <a:t>PC</a:t>
            </a:r>
            <a:r>
              <a:rPr lang="zh-CN" altLang="en-US" dirty="0"/>
              <a:t>穿过这个门，调用后的权限，和调用后</a:t>
            </a:r>
            <a:r>
              <a:rPr lang="en-US" altLang="zh-CN" dirty="0"/>
              <a:t>PC</a:t>
            </a:r>
            <a:r>
              <a:rPr lang="zh-CN" altLang="en-US" dirty="0"/>
              <a:t>到达的位置都已经被预置了</a:t>
            </a:r>
            <a:r>
              <a:rPr lang="en-US" altLang="zh-CN" dirty="0"/>
              <a:t>(kern/trap/</a:t>
            </a:r>
            <a:r>
              <a:rPr lang="en-US" altLang="zh-CN" dirty="0" err="1"/>
              <a:t>trap.c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7752184" y="4080629"/>
            <a:ext cx="2592288" cy="222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3" y="4496980"/>
            <a:ext cx="4618469" cy="15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7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C0C9-365F-D0B3-279D-0021D92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E10594-AA3F-478C-718E-33F1E7F8B2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内存区域中都是什么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F083-60FB-C7F2-F56E-A79A9175E5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中断（异常）响应函数</a:t>
            </a:r>
            <a:endParaRPr lang="en-US" altLang="zh-CN" dirty="0"/>
          </a:p>
          <a:p>
            <a:r>
              <a:rPr lang="zh-CN" altLang="en-US" dirty="0"/>
              <a:t>调度器代码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组成的数组</a:t>
            </a:r>
            <a:endParaRPr lang="en-US" altLang="zh-CN" dirty="0"/>
          </a:p>
          <a:p>
            <a:pPr lvl="1"/>
            <a:r>
              <a:rPr lang="zh-CN" altLang="en-US" dirty="0"/>
              <a:t>上下文、页表、</a:t>
            </a:r>
            <a:r>
              <a:rPr lang="en-US" altLang="zh-CN" dirty="0" err="1"/>
              <a:t>vma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页面管理代码</a:t>
            </a:r>
            <a:endParaRPr lang="en-US" altLang="zh-CN" dirty="0"/>
          </a:p>
          <a:p>
            <a:pPr lvl="1"/>
            <a:r>
              <a:rPr lang="en-US" altLang="zh-CN" dirty="0"/>
              <a:t>Free-list</a:t>
            </a:r>
          </a:p>
          <a:p>
            <a:r>
              <a:rPr lang="zh-CN" altLang="en-US" dirty="0"/>
              <a:t>文件系统的管理代码</a:t>
            </a:r>
            <a:endParaRPr lang="en-US" altLang="zh-CN" dirty="0"/>
          </a:p>
          <a:p>
            <a:pPr lvl="1"/>
            <a:r>
              <a:rPr lang="zh-CN" altLang="en-US" dirty="0"/>
              <a:t>链表或者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Page cache</a:t>
            </a:r>
          </a:p>
          <a:p>
            <a:r>
              <a:rPr lang="zh-CN" altLang="en-US" dirty="0"/>
              <a:t>驱动程序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E9E32-5E0E-6DDA-0CDB-4B2B5A104063}"/>
              </a:ext>
            </a:extLst>
          </p:cNvPr>
          <p:cNvSpPr txBox="1"/>
          <p:nvPr/>
        </p:nvSpPr>
        <p:spPr>
          <a:xfrm>
            <a:off x="7248128" y="263691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里的东西是不是太多了？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万一哪段代码出了错，是不是会把整个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给毁掉？</a:t>
            </a:r>
          </a:p>
        </p:txBody>
      </p:sp>
    </p:spTree>
    <p:extLst>
      <p:ext uri="{BB962C8B-B14F-4D97-AF65-F5344CB8AC3E}">
        <p14:creationId xmlns:p14="http://schemas.microsoft.com/office/powerpoint/2010/main" val="15908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进程运行时的资源使用</a:t>
            </a:r>
            <a:endParaRPr lang="en-US" altLang="zh-CN" dirty="0"/>
          </a:p>
          <a:p>
            <a:pPr lvl="1"/>
            <a:r>
              <a:rPr lang="zh-CN" altLang="en-US" dirty="0"/>
              <a:t>内存使用：代码的跳跃执行扩大代码段</a:t>
            </a:r>
            <a:endParaRPr lang="en-US" altLang="zh-CN" dirty="0"/>
          </a:p>
          <a:p>
            <a:pPr lvl="1"/>
            <a:r>
              <a:rPr lang="zh-CN" altLang="en-US" dirty="0"/>
              <a:t>内存分配：</a:t>
            </a:r>
            <a:r>
              <a:rPr lang="en-US" altLang="zh-CN" dirty="0"/>
              <a:t>malloc</a:t>
            </a:r>
            <a:r>
              <a:rPr lang="zh-CN" altLang="en-US" dirty="0"/>
              <a:t>库函数用于向数据内存申请扩大数据段，栈的使用等，使进程占据的物理页框越来越多</a:t>
            </a:r>
            <a:endParaRPr lang="en-US" altLang="zh-CN" dirty="0"/>
          </a:p>
          <a:p>
            <a:pPr lvl="1"/>
            <a:r>
              <a:rPr lang="zh-CN" altLang="en-US" dirty="0"/>
              <a:t>文件使用：借助文件系统打开文件；文件映射至内存</a:t>
            </a:r>
            <a:endParaRPr lang="en-US" altLang="zh-CN" dirty="0"/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使用：归入文件管理</a:t>
            </a:r>
            <a:endParaRPr lang="en-US" altLang="zh-CN" dirty="0"/>
          </a:p>
          <a:p>
            <a:pPr lvl="1"/>
            <a:r>
              <a:rPr lang="zh-CN" altLang="en-US" dirty="0"/>
              <a:t>当前目录、父子进程、线程等信息</a:t>
            </a:r>
            <a:endParaRPr lang="en-US" altLang="zh-CN" dirty="0"/>
          </a:p>
          <a:p>
            <a:r>
              <a:rPr lang="zh-CN" altLang="en-US" dirty="0"/>
              <a:t>进程间通信</a:t>
            </a:r>
            <a:endParaRPr lang="en-US" altLang="zh-CN" dirty="0"/>
          </a:p>
          <a:p>
            <a:pPr lvl="1"/>
            <a:r>
              <a:rPr lang="zh-CN" altLang="en-US" dirty="0"/>
              <a:t>信号</a:t>
            </a:r>
            <a:endParaRPr lang="en-US" altLang="zh-CN" dirty="0"/>
          </a:p>
          <a:p>
            <a:pPr lvl="1"/>
            <a:r>
              <a:rPr lang="zh-CN" altLang="en-US" dirty="0"/>
              <a:t>管道</a:t>
            </a:r>
            <a:endParaRPr lang="en-US" altLang="zh-CN" dirty="0"/>
          </a:p>
          <a:p>
            <a:pPr lvl="1"/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dirty="0"/>
              <a:t>共享内存</a:t>
            </a:r>
          </a:p>
        </p:txBody>
      </p:sp>
    </p:spTree>
    <p:extLst>
      <p:ext uri="{BB962C8B-B14F-4D97-AF65-F5344CB8AC3E}">
        <p14:creationId xmlns:p14="http://schemas.microsoft.com/office/powerpoint/2010/main" val="833566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如何回收进程占据的资源？</a:t>
            </a:r>
            <a:endParaRPr lang="en-US" altLang="zh-CN" dirty="0"/>
          </a:p>
          <a:p>
            <a:pPr lvl="1"/>
            <a:r>
              <a:rPr lang="zh-CN" altLang="en-US" dirty="0"/>
              <a:t>主动回收：</a:t>
            </a:r>
            <a:r>
              <a:rPr lang="en-US" altLang="zh-CN" dirty="0"/>
              <a:t>free, </a:t>
            </a:r>
            <a:r>
              <a:rPr lang="en-US" altLang="zh-CN" dirty="0" err="1"/>
              <a:t>fclose</a:t>
            </a:r>
            <a:endParaRPr lang="en-US" altLang="zh-CN" dirty="0"/>
          </a:p>
          <a:p>
            <a:pPr lvl="1"/>
            <a:r>
              <a:rPr lang="zh-CN" altLang="en-US" dirty="0"/>
              <a:t>系统中的服务线程定期回收物理内存，填充</a:t>
            </a:r>
            <a:r>
              <a:rPr lang="en-US" altLang="zh-CN" dirty="0" err="1"/>
              <a:t>free_list</a:t>
            </a:r>
            <a:endParaRPr lang="en-US" altLang="zh-CN" dirty="0"/>
          </a:p>
          <a:p>
            <a:pPr lvl="1"/>
            <a:r>
              <a:rPr lang="zh-CN" altLang="en-US" dirty="0"/>
              <a:t>进程退出时回收：</a:t>
            </a:r>
            <a:endParaRPr lang="en-US" altLang="zh-CN" dirty="0"/>
          </a:p>
          <a:p>
            <a:pPr lvl="2"/>
            <a:r>
              <a:rPr lang="zh-CN" altLang="en-US" dirty="0"/>
              <a:t>父进程收到子进程的退出信号，并回收资源</a:t>
            </a:r>
            <a:endParaRPr lang="en-US" altLang="zh-CN" dirty="0"/>
          </a:p>
          <a:p>
            <a:pPr lvl="2"/>
            <a:r>
              <a:rPr lang="zh-CN" altLang="en-US" dirty="0"/>
              <a:t>按照</a:t>
            </a:r>
            <a:r>
              <a:rPr lang="en-US" altLang="zh-CN" dirty="0"/>
              <a:t>PCB</a:t>
            </a:r>
            <a:r>
              <a:rPr lang="zh-CN" altLang="en-US" dirty="0"/>
              <a:t>中的信息，关闭文件，回收物理页</a:t>
            </a:r>
            <a:endParaRPr lang="en-US" altLang="zh-CN" dirty="0"/>
          </a:p>
          <a:p>
            <a:pPr lvl="2"/>
            <a:r>
              <a:rPr lang="zh-CN" altLang="en-US" dirty="0"/>
              <a:t>孤儿进程：由</a:t>
            </a:r>
            <a:r>
              <a:rPr lang="en-US" altLang="zh-CN" dirty="0" err="1"/>
              <a:t>Init</a:t>
            </a:r>
            <a:r>
              <a:rPr lang="zh-CN" altLang="en-US" dirty="0"/>
              <a:t>接管</a:t>
            </a:r>
            <a:endParaRPr lang="en-US" altLang="zh-CN" dirty="0"/>
          </a:p>
          <a:p>
            <a:pPr lvl="2"/>
            <a:r>
              <a:rPr lang="zh-CN" altLang="en-US" dirty="0"/>
              <a:t>父进程回收子进程资源的方法，是为了编程简便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3184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2640014" y="5300664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03BD8-79A7-7A9E-807C-2D250CEE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A081DF-5237-B9FB-68F9-1775D2E39D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文件系统有这么“不堪”吗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83DB0-7CBD-251D-73C3-A1CF9D084CE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文件读写时发生了什么？</a:t>
            </a:r>
            <a:endParaRPr lang="en-US" altLang="zh-CN" dirty="0"/>
          </a:p>
          <a:p>
            <a:r>
              <a:rPr lang="zh-CN" altLang="en-US"/>
              <a:t>为什么文件系统这么容易坏？</a:t>
            </a:r>
          </a:p>
        </p:txBody>
      </p:sp>
    </p:spTree>
    <p:extLst>
      <p:ext uri="{BB962C8B-B14F-4D97-AF65-F5344CB8AC3E}">
        <p14:creationId xmlns:p14="http://schemas.microsoft.com/office/powerpoint/2010/main" val="3269278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42097"/>
            <a:ext cx="4904792" cy="42790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3180" y="6095301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www.uruk.org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orig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-grub/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mem64mb.html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CA0C1D1-E626-445B-82CC-68356C1CD28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90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Helvetica"/>
                <a:cs typeface="Helvetica"/>
              </a:rPr>
              <a:t>Split-Level I/O Scheduling: Multi-Layer Hooks</a:t>
            </a:r>
          </a:p>
        </p:txBody>
      </p:sp>
      <p:grpSp>
        <p:nvGrpSpPr>
          <p:cNvPr id="26628" name="Group 8"/>
          <p:cNvGrpSpPr>
            <a:grpSpLocks/>
          </p:cNvGrpSpPr>
          <p:nvPr/>
        </p:nvGrpSpPr>
        <p:grpSpPr bwMode="auto">
          <a:xfrm>
            <a:off x="3359696" y="2012172"/>
            <a:ext cx="4872037" cy="3943349"/>
            <a:chOff x="1383625" y="1446986"/>
            <a:chExt cx="5604708" cy="4980534"/>
          </a:xfrm>
        </p:grpSpPr>
        <p:grpSp>
          <p:nvGrpSpPr>
            <p:cNvPr id="26630" name="Group 131"/>
            <p:cNvGrpSpPr>
              <a:grpSpLocks/>
            </p:cNvGrpSpPr>
            <p:nvPr/>
          </p:nvGrpSpPr>
          <p:grpSpPr bwMode="auto">
            <a:xfrm>
              <a:off x="1383625" y="2397375"/>
              <a:ext cx="5538963" cy="516600"/>
              <a:chOff x="1369609" y="2658023"/>
              <a:chExt cx="3131875" cy="43175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870" y="2658023"/>
                <a:ext cx="3123614" cy="423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916"/>
                <a:ext cx="1289717" cy="3898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632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32" name="Group 135"/>
            <p:cNvGrpSpPr>
              <a:grpSpLocks/>
            </p:cNvGrpSpPr>
            <p:nvPr/>
          </p:nvGrpSpPr>
          <p:grpSpPr bwMode="auto">
            <a:xfrm>
              <a:off x="3653632" y="1457010"/>
              <a:ext cx="1108524" cy="466474"/>
              <a:chOff x="1324203" y="2425236"/>
              <a:chExt cx="3178161" cy="107151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6562" y="2660127"/>
                <a:ext cx="3125802" cy="8198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203" y="2425236"/>
                <a:ext cx="3125802" cy="10715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3" name="Group 138"/>
            <p:cNvGrpSpPr>
              <a:grpSpLocks/>
            </p:cNvGrpSpPr>
            <p:nvPr/>
          </p:nvGrpSpPr>
          <p:grpSpPr bwMode="auto">
            <a:xfrm>
              <a:off x="5583961" y="1465029"/>
              <a:ext cx="1106697" cy="473190"/>
              <a:chOff x="1325856" y="2396325"/>
              <a:chExt cx="3172922" cy="1086936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8214" y="2658849"/>
                <a:ext cx="3120564" cy="82441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5856" y="2396325"/>
                <a:ext cx="3120564" cy="1071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4" name="Group 141"/>
            <p:cNvGrpSpPr>
              <a:grpSpLocks/>
            </p:cNvGrpSpPr>
            <p:nvPr/>
          </p:nvGrpSpPr>
          <p:grpSpPr bwMode="auto">
            <a:xfrm>
              <a:off x="1677648" y="1446986"/>
              <a:ext cx="1106697" cy="469181"/>
              <a:chOff x="1325994" y="2402213"/>
              <a:chExt cx="3172923" cy="1077729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8353" y="2660131"/>
                <a:ext cx="3120564" cy="8198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5994" y="2402213"/>
                <a:ext cx="3120564" cy="1071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5" name="Group 144"/>
            <p:cNvGrpSpPr>
              <a:grpSpLocks/>
            </p:cNvGrpSpPr>
            <p:nvPr/>
          </p:nvGrpSpPr>
          <p:grpSpPr bwMode="auto">
            <a:xfrm>
              <a:off x="1398235" y="1916167"/>
              <a:ext cx="841893" cy="487753"/>
              <a:chOff x="1378105" y="2305041"/>
              <a:chExt cx="841893" cy="521095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8105" y="2369304"/>
                <a:ext cx="841893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19998" y="2305041"/>
                <a:ext cx="0" cy="51410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6" name="Group 147"/>
            <p:cNvGrpSpPr>
              <a:grpSpLocks/>
            </p:cNvGrpSpPr>
            <p:nvPr/>
          </p:nvGrpSpPr>
          <p:grpSpPr bwMode="auto">
            <a:xfrm>
              <a:off x="3321258" y="1916167"/>
              <a:ext cx="947815" cy="487753"/>
              <a:chOff x="1315510" y="2305041"/>
              <a:chExt cx="947815" cy="521095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510" y="2369304"/>
                <a:ext cx="947815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1321" y="2305041"/>
                <a:ext cx="0" cy="51410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7" name="Group 150"/>
            <p:cNvGrpSpPr>
              <a:grpSpLocks/>
            </p:cNvGrpSpPr>
            <p:nvPr/>
          </p:nvGrpSpPr>
          <p:grpSpPr bwMode="auto">
            <a:xfrm>
              <a:off x="5461603" y="1938221"/>
              <a:ext cx="849199" cy="1577972"/>
              <a:chOff x="1515853" y="2306590"/>
              <a:chExt cx="849199" cy="1685840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5853" y="2349432"/>
                <a:ext cx="849199" cy="45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779" y="2306590"/>
                <a:ext cx="0" cy="16858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153"/>
            <p:cNvGrpSpPr>
              <a:grpSpLocks/>
            </p:cNvGrpSpPr>
            <p:nvPr/>
          </p:nvGrpSpPr>
          <p:grpSpPr bwMode="auto">
            <a:xfrm>
              <a:off x="1383625" y="3514188"/>
              <a:ext cx="5590098" cy="467176"/>
              <a:chOff x="1397692" y="3985509"/>
              <a:chExt cx="5615863" cy="5859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509"/>
                <a:ext cx="5615863" cy="585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509"/>
                <a:ext cx="5615863" cy="5850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26639" name="Group 156"/>
            <p:cNvGrpSpPr>
              <a:grpSpLocks/>
            </p:cNvGrpSpPr>
            <p:nvPr/>
          </p:nvGrpSpPr>
          <p:grpSpPr bwMode="auto">
            <a:xfrm>
              <a:off x="2965143" y="2916683"/>
              <a:ext cx="1397067" cy="599510"/>
              <a:chOff x="2595162" y="3490019"/>
              <a:chExt cx="1397067" cy="599510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372"/>
                <a:ext cx="1386110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5162" y="3490019"/>
                <a:ext cx="10957" cy="59951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8235" y="4538766"/>
              <a:ext cx="5590098" cy="467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412" y="4582877"/>
              <a:ext cx="260968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948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609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1797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45" name="Group 164"/>
            <p:cNvGrpSpPr>
              <a:grpSpLocks/>
            </p:cNvGrpSpPr>
            <p:nvPr/>
          </p:nvGrpSpPr>
          <p:grpSpPr bwMode="auto">
            <a:xfrm>
              <a:off x="4186892" y="3977353"/>
              <a:ext cx="1088434" cy="561413"/>
              <a:chOff x="2589734" y="3528663"/>
              <a:chExt cx="1088434" cy="561413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4343" y="3630920"/>
                <a:ext cx="1073825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89734" y="3528663"/>
                <a:ext cx="14610" cy="5614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Group 167"/>
            <p:cNvGrpSpPr>
              <a:grpSpLocks/>
            </p:cNvGrpSpPr>
            <p:nvPr/>
          </p:nvGrpSpPr>
          <p:grpSpPr bwMode="auto"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5193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8596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787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6647" name="Group 171"/>
            <p:cNvGrpSpPr>
              <a:grpSpLocks/>
            </p:cNvGrpSpPr>
            <p:nvPr/>
          </p:nvGrpSpPr>
          <p:grpSpPr bwMode="auto"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46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8250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441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0874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770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4138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51" name="Group 178"/>
            <p:cNvGrpSpPr>
              <a:grpSpLocks/>
            </p:cNvGrpSpPr>
            <p:nvPr/>
          </p:nvGrpSpPr>
          <p:grpSpPr bwMode="auto">
            <a:xfrm>
              <a:off x="2532325" y="5005942"/>
              <a:ext cx="1552298" cy="599510"/>
              <a:chOff x="1196206" y="3490989"/>
              <a:chExt cx="1552298" cy="59951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206" y="3619312"/>
                <a:ext cx="155229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5101" y="3490989"/>
                <a:ext cx="10957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Group 181"/>
            <p:cNvGrpSpPr>
              <a:grpSpLocks/>
            </p:cNvGrpSpPr>
            <p:nvPr/>
          </p:nvGrpSpPr>
          <p:grpSpPr bwMode="auto">
            <a:xfrm>
              <a:off x="4499178" y="5005942"/>
              <a:ext cx="1630826" cy="599510"/>
              <a:chOff x="2562853" y="3536379"/>
              <a:chExt cx="1230248" cy="599510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2853" y="3662697"/>
                <a:ext cx="123024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4895" y="3536379"/>
                <a:ext cx="0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966" y="5886157"/>
              <a:ext cx="931379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013" y="5892172"/>
              <a:ext cx="93320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8259" y="5886157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6466" y="5892172"/>
              <a:ext cx="290372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840" y="6044556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40021" y="1968297"/>
              <a:ext cx="0" cy="1515815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10" y="1916166"/>
              <a:ext cx="0" cy="481211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184" y="1916166"/>
              <a:ext cx="0" cy="481211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2789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硬盘的读写操作是有顺序的吗？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754" y="2132856"/>
            <a:ext cx="8064500" cy="22182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  <p:sp>
        <p:nvSpPr>
          <p:cNvPr id="8" name="文本框 7"/>
          <p:cNvSpPr txBox="1"/>
          <p:nvPr/>
        </p:nvSpPr>
        <p:spPr>
          <a:xfrm>
            <a:off x="3719736" y="4797153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写操作是有顺序的吗？</a:t>
            </a:r>
            <a:endParaRPr lang="en-US" altLang="zh-CN" dirty="0"/>
          </a:p>
          <a:p>
            <a:r>
              <a:rPr lang="en-US" altLang="zh-CN" dirty="0"/>
              <a:t>Checkpoint, </a:t>
            </a:r>
            <a:r>
              <a:rPr lang="zh-CN" altLang="en-US" dirty="0"/>
              <a:t>校验码，日志。。。。</a:t>
            </a:r>
          </a:p>
        </p:txBody>
      </p:sp>
      <p:sp>
        <p:nvSpPr>
          <p:cNvPr id="3" name="矩形 2"/>
          <p:cNvSpPr/>
          <p:nvPr/>
        </p:nvSpPr>
        <p:spPr>
          <a:xfrm>
            <a:off x="2423592" y="598488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Won,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Youjip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et al. "Barrier-Enabled {IO} Stack for Flash Storage."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16th {USENIX} Conference on File and Storage Technologies ({FAST} 18)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7394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写操作的顺序如何保障？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497" y="1371600"/>
            <a:ext cx="7902607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423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保障顺序的代价是什么？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1268760"/>
            <a:ext cx="6997226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16" y="1700808"/>
            <a:ext cx="5636595" cy="34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8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Barrier enabled IO software Stack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50" y="1669269"/>
            <a:ext cx="8064500" cy="44148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5723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性能如何？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230" y="1371600"/>
            <a:ext cx="7319140" cy="50101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977900" y="650875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5943600" y="65087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sz="1200" b="1" kern="1200">
                <a:solidFill>
                  <a:schemeClr val="bg1"/>
                </a:solidFill>
                <a:latin typeface="+mn-lt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95</a:t>
            </a:fld>
            <a:endParaRPr lang="en-US" altLang="ko-KR"/>
          </a:p>
        </p:txBody>
      </p:sp>
      <p:sp>
        <p:nvSpPr>
          <p:cNvPr id="3" name="矩形 2"/>
          <p:cNvSpPr/>
          <p:nvPr/>
        </p:nvSpPr>
        <p:spPr>
          <a:xfrm>
            <a:off x="2855640" y="6122085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细节解析：https://www.sohu.com/a/233887241_467784</a:t>
            </a:r>
          </a:p>
        </p:txBody>
      </p:sp>
    </p:spTree>
    <p:extLst>
      <p:ext uri="{BB962C8B-B14F-4D97-AF65-F5344CB8AC3E}">
        <p14:creationId xmlns:p14="http://schemas.microsoft.com/office/powerpoint/2010/main" val="637986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把硬盘中对应的数据块清零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把硬盘中的块记成未使用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把文件夹中的项清除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找到对应的</a:t>
            </a:r>
            <a:r>
              <a:rPr lang="en-US" altLang="zh-CN" dirty="0" err="1"/>
              <a:t>inode</a:t>
            </a:r>
            <a:endParaRPr lang="en-US" altLang="zh-CN" dirty="0"/>
          </a:p>
          <a:p>
            <a:pPr lvl="1"/>
            <a:r>
              <a:rPr lang="zh-CN" altLang="en-US" dirty="0"/>
              <a:t>在内存中把对应的</a:t>
            </a:r>
            <a:r>
              <a:rPr lang="en-US" altLang="zh-CN" dirty="0" err="1"/>
              <a:t>inode</a:t>
            </a:r>
            <a:r>
              <a:rPr lang="zh-CN" altLang="en-US" dirty="0"/>
              <a:t>删除</a:t>
            </a:r>
            <a:endParaRPr lang="en-US" altLang="zh-CN" dirty="0"/>
          </a:p>
          <a:p>
            <a:pPr lvl="1"/>
            <a:r>
              <a:rPr lang="zh-CN" altLang="en-US" dirty="0"/>
              <a:t>在内存中把对应的页面释放</a:t>
            </a:r>
            <a:endParaRPr lang="en-US" altLang="zh-CN" dirty="0"/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把硬盘中的</a:t>
            </a:r>
            <a:r>
              <a:rPr lang="en-US" altLang="zh-CN" strike="sngStrike" dirty="0" err="1">
                <a:solidFill>
                  <a:schemeClr val="accent1">
                    <a:lumMod val="75000"/>
                  </a:schemeClr>
                </a:solidFill>
              </a:rPr>
              <a:t>inode</a:t>
            </a:r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把硬盘中对应的数据块清零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把文件夹中的项删除</a:t>
            </a:r>
            <a:endParaRPr lang="en-US" altLang="zh-CN" dirty="0"/>
          </a:p>
          <a:p>
            <a:pPr lvl="1"/>
            <a:r>
              <a:rPr lang="zh-CN" altLang="en-US" dirty="0"/>
              <a:t>把文件占据的块标记为不再被用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关机由</a:t>
            </a:r>
            <a:r>
              <a:rPr lang="en-US" altLang="zh-CN"/>
              <a:t>Init</a:t>
            </a:r>
            <a:r>
              <a:rPr lang="zh-CN" altLang="en-US"/>
              <a:t>在接收到特定信号时发起</a:t>
            </a:r>
            <a:endParaRPr lang="en-US" altLang="zh-CN"/>
          </a:p>
          <a:p>
            <a:r>
              <a:rPr lang="zh-CN" altLang="en-US"/>
              <a:t>用停止信号通知所有的进程退出（</a:t>
            </a:r>
            <a:r>
              <a:rPr lang="en-US" altLang="zh-CN"/>
              <a:t>SIGSTOP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用杀死信号保证所有的进程退出</a:t>
            </a:r>
            <a:r>
              <a:rPr lang="en-US" altLang="zh-CN"/>
              <a:t>(SIGKILL)</a:t>
            </a:r>
          </a:p>
          <a:p>
            <a:r>
              <a:rPr lang="zh-CN" altLang="en-US"/>
              <a:t>各层各式的内存数据回写</a:t>
            </a:r>
            <a:endParaRPr lang="en-US" altLang="zh-CN"/>
          </a:p>
          <a:p>
            <a:r>
              <a:rPr lang="zh-CN" altLang="en-US"/>
              <a:t>关闭电源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249B91-81FB-4B3D-B69A-7CDD71DB267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如果意外断电会怎么样？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如果数据在缓存中？</a:t>
            </a:r>
            <a:endParaRPr lang="en-US" altLang="zh-CN"/>
          </a:p>
          <a:p>
            <a:r>
              <a:rPr lang="zh-CN" altLang="en-US"/>
              <a:t>如果磁头正在写入？</a:t>
            </a:r>
            <a:endParaRPr lang="en-US" altLang="zh-CN"/>
          </a:p>
          <a:p>
            <a:r>
              <a:rPr lang="zh-CN" altLang="en-US"/>
              <a:t>如果磁头正在飞行？</a:t>
            </a:r>
            <a:endParaRPr lang="en-US" altLang="zh-CN"/>
          </a:p>
          <a:p>
            <a:r>
              <a:rPr lang="zh-CN" altLang="en-US"/>
              <a:t>如何应对这些意外事件？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5999</Words>
  <Application>Microsoft Office PowerPoint</Application>
  <PresentationFormat>宽屏</PresentationFormat>
  <Paragraphs>1014</Paragraphs>
  <Slides>101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18" baseType="lpstr">
      <vt:lpstr>굴림</vt:lpstr>
      <vt:lpstr>HelveticaNeue Regular</vt:lpstr>
      <vt:lpstr>等线</vt:lpstr>
      <vt:lpstr>华文琥珀</vt:lpstr>
      <vt:lpstr>喵呜黑体</vt:lpstr>
      <vt:lpstr>宋体</vt:lpstr>
      <vt:lpstr>微软雅黑</vt:lpstr>
      <vt:lpstr>Arial</vt:lpstr>
      <vt:lpstr>Calibri</vt:lpstr>
      <vt:lpstr>Courier New</vt:lpstr>
      <vt:lpstr>Helvetica</vt:lpstr>
      <vt:lpstr>Raleway</vt:lpstr>
      <vt:lpstr>Times New Roman</vt:lpstr>
      <vt:lpstr>Verdana</vt:lpstr>
      <vt:lpstr>Wingdings</vt:lpstr>
      <vt:lpstr>psh3_Print</vt:lpstr>
      <vt:lpstr>自定义设计方案</vt:lpstr>
      <vt:lpstr>章节8：系统启动和工作过程</vt:lpstr>
      <vt:lpstr>操作系统未被“理论原理”覆盖的部分</vt:lpstr>
      <vt:lpstr>uCore 概览</vt:lpstr>
      <vt:lpstr>系统上电时发生了什么</vt:lpstr>
      <vt:lpstr>什么是BIOS？</vt:lpstr>
      <vt:lpstr>扩展问题：关于BIOS</vt:lpstr>
      <vt:lpstr>再扩展问题：关于SBI</vt:lpstr>
      <vt:lpstr>关于BIOS</vt:lpstr>
      <vt:lpstr>如何获得物理内存分布</vt:lpstr>
      <vt:lpstr>获得物理内存分布后OS如何使用</vt:lpstr>
      <vt:lpstr>为什么新买的内存可以用在原来的程序中？</vt:lpstr>
      <vt:lpstr>令人抓狂的80386: 实模式、保护模式、段机制、页机制</vt:lpstr>
      <vt:lpstr>uCore中的地址转换过程</vt:lpstr>
      <vt:lpstr>PowerPoint 演示文稿</vt:lpstr>
      <vt:lpstr>地址翻译过程中的“鸡蛋问题”</vt:lpstr>
      <vt:lpstr>RISC-V</vt:lpstr>
      <vt:lpstr>uCore64 on RISC-V </vt:lpstr>
      <vt:lpstr>RISCV64中的页表组织</vt:lpstr>
      <vt:lpstr>uCore64 on RISC-V </vt:lpstr>
      <vt:lpstr>uCore中的地址偏移问题</vt:lpstr>
      <vt:lpstr>OS在内存地址的哪个位置？</vt:lpstr>
      <vt:lpstr>OS以为自己在哪个地址？(前面一串F理解成7F)</vt:lpstr>
      <vt:lpstr>一点链接器的细节</vt:lpstr>
      <vt:lpstr>地址差异</vt:lpstr>
      <vt:lpstr>uCore on X86(这部分内容仅适用于x86处理器)</vt:lpstr>
      <vt:lpstr>一点链接器的细节(这部分内容仅适用于x86处理器)</vt:lpstr>
      <vt:lpstr>但是事实并非如此(这部分内容仅适用于x86处理器)</vt:lpstr>
      <vt:lpstr>手动偏移(这部分内容仅适用于x86处理器)</vt:lpstr>
      <vt:lpstr>自动偏移：__gdtdesc内容</vt:lpstr>
      <vt:lpstr>准备开启页机制</vt:lpstr>
      <vt:lpstr>启动段的页表准备(这部分内容仅适用于x86处理器)</vt:lpstr>
      <vt:lpstr>ucore启动页表的准备</vt:lpstr>
      <vt:lpstr>X86启动段的页表准备</vt:lpstr>
      <vt:lpstr>启动段机制</vt:lpstr>
      <vt:lpstr>Ucore on X86中的限制</vt:lpstr>
      <vt:lpstr>Ucore on X86中的限制</vt:lpstr>
      <vt:lpstr>系统上电时发生了什么</vt:lpstr>
      <vt:lpstr>系统上电时发生了什么</vt:lpstr>
      <vt:lpstr>第一个进程建立时系统的样子</vt:lpstr>
      <vt:lpstr>PowerPoint 演示文稿</vt:lpstr>
      <vt:lpstr>系统启动完成时地址空间布局</vt:lpstr>
      <vt:lpstr>系统启动完成时OS的状态</vt:lpstr>
      <vt:lpstr>第一个进程通过exec执行init得到</vt:lpstr>
      <vt:lpstr>Exec时发生了什么</vt:lpstr>
      <vt:lpstr>exec之后发生了什么</vt:lpstr>
      <vt:lpstr>进程开始执行后地址空间的状态</vt:lpstr>
      <vt:lpstr>进程开始执行后地址空间的状态</vt:lpstr>
      <vt:lpstr>Ucore on X86 中VPT的意义是什么？</vt:lpstr>
      <vt:lpstr>Ucore riscv 中VPT的意义是什么？</vt:lpstr>
      <vt:lpstr>用户眼中的操作系统</vt:lpstr>
      <vt:lpstr>Shell Demo</vt:lpstr>
      <vt:lpstr>Shell的原理</vt:lpstr>
      <vt:lpstr>Shell的原理</vt:lpstr>
      <vt:lpstr>进程的创建和管理</vt:lpstr>
      <vt:lpstr>Fork 后，如果不exec会怎么样？</vt:lpstr>
      <vt:lpstr>fork调用后</vt:lpstr>
      <vt:lpstr>PowerPoint 演示文稿</vt:lpstr>
      <vt:lpstr>进程在运行过程中如何与OS交互</vt:lpstr>
      <vt:lpstr>前情提要</vt:lpstr>
      <vt:lpstr>Content of PCB</vt:lpstr>
      <vt:lpstr>Task_Struct in Linux</vt:lpstr>
      <vt:lpstr>页面交换发生在多进程共享场景</vt:lpstr>
      <vt:lpstr>虚拟内存管理示例:mmap</vt:lpstr>
      <vt:lpstr>示例：文件内容扫描</vt:lpstr>
      <vt:lpstr>如何避免这一份重复的copy?</vt:lpstr>
      <vt:lpstr>mmap系统调用函数原型</vt:lpstr>
      <vt:lpstr>利用mmap加载数据</vt:lpstr>
      <vt:lpstr>Mmap为什么可以省下空间？</vt:lpstr>
      <vt:lpstr>缺页异常（缺页中断）的处理流程</vt:lpstr>
      <vt:lpstr>内存申请和内存释放</vt:lpstr>
      <vt:lpstr>一个变量的生命周期</vt:lpstr>
      <vt:lpstr>一个页面的生命周期</vt:lpstr>
      <vt:lpstr>解决方案</vt:lpstr>
      <vt:lpstr>有名页和匿（无）名页</vt:lpstr>
      <vt:lpstr>内存交换：_fifo_tick_event的意义是什么</vt:lpstr>
      <vt:lpstr>PowerPoint 演示文稿</vt:lpstr>
      <vt:lpstr>PowerPoint 演示文稿</vt:lpstr>
      <vt:lpstr>缺页异常的过程中的细节</vt:lpstr>
      <vt:lpstr>缺页异常的过程中的细节</vt:lpstr>
      <vt:lpstr>程序运行的过程中，OS在干什么</vt:lpstr>
      <vt:lpstr>权限管理与隔离是如何实现的</vt:lpstr>
      <vt:lpstr>权限管理最终是怎么实现的</vt:lpstr>
      <vt:lpstr>指令的等级状态</vt:lpstr>
      <vt:lpstr>如何实现权限迁移</vt:lpstr>
      <vt:lpstr>OS内存区域中都是什么</vt:lpstr>
      <vt:lpstr>进程的创建和管理</vt:lpstr>
      <vt:lpstr>进程的资源如何回收</vt:lpstr>
      <vt:lpstr>文件系统有这么“不堪”吗</vt:lpstr>
      <vt:lpstr>文件写入（修改）时发生了什么？</vt:lpstr>
      <vt:lpstr>Split-Level I/O Scheduling: Multi-Layer Hooks</vt:lpstr>
      <vt:lpstr>硬盘的读写操作是有顺序的吗？</vt:lpstr>
      <vt:lpstr>写操作的顺序如何保障？</vt:lpstr>
      <vt:lpstr>保障顺序的代价是什么？</vt:lpstr>
      <vt:lpstr>Barrier enabled IO software Stack</vt:lpstr>
      <vt:lpstr>性能如何？</vt:lpstr>
      <vt:lpstr>文件删除时发生了什么？</vt:lpstr>
      <vt:lpstr>文件删除时发生了什么？</vt:lpstr>
      <vt:lpstr>关机时发生了什么</vt:lpstr>
      <vt:lpstr>如果意外断电会怎么样？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2023-12-04T10:21:55Z</dcterms:created>
  <dcterms:modified xsi:type="dcterms:W3CDTF">2024-12-01T09:24:32Z</dcterms:modified>
</cp:coreProperties>
</file>